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81" r:id="rId20"/>
    <p:sldId id="276" r:id="rId21"/>
    <p:sldId id="280" r:id="rId22"/>
    <p:sldId id="277" r:id="rId23"/>
    <p:sldId id="278" r:id="rId24"/>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insh5/O9YFw6hTzPOkI64RZQT2V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6FBE00-F824-4983-A79B-6073FBED4E72}" v="37" dt="2024-03-26T15:53:59.3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5"/>
    <p:restoredTop sz="72383" autoAdjust="0"/>
  </p:normalViewPr>
  <p:slideViewPr>
    <p:cSldViewPr snapToGrid="0">
      <p:cViewPr varScale="1">
        <p:scale>
          <a:sx n="36" d="100"/>
          <a:sy n="36" d="100"/>
        </p:scale>
        <p:origin x="10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c5ad421d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After cleaning the data, this is how the summary statistics of both tables looked. You can see the countries are the same and ready for further analysis.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29" name="Google Shape;129;g2c5ad421d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the next step we merged both tables with inner join using </a:t>
            </a:r>
            <a:r>
              <a:rPr lang="en-US" dirty="0" err="1"/>
              <a:t>sql</a:t>
            </a:r>
            <a:r>
              <a:rPr lang="en-US" dirty="0"/>
              <a:t> procedures and added a variable named </a:t>
            </a:r>
            <a:r>
              <a:rPr lang="en-US" dirty="0" err="1"/>
              <a:t>Energy_Source</a:t>
            </a:r>
            <a:r>
              <a:rPr lang="en-US" dirty="0"/>
              <a:t> to categorize the type of energy in renewable or non-renewable.</a:t>
            </a:r>
          </a:p>
          <a:p>
            <a:pPr marL="0" lvl="0" indent="0" algn="l" rtl="0">
              <a:spcBef>
                <a:spcPts val="0"/>
              </a:spcBef>
              <a:spcAft>
                <a:spcPts val="0"/>
              </a:spcAft>
              <a:buNone/>
            </a:pPr>
            <a:endParaRPr dirty="0"/>
          </a:p>
        </p:txBody>
      </p:sp>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5ad421d4e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c5ad421d4e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continue with data analysis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c5ad421d4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c5ad421d4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table illustrates the total energy consumption by country and the type of energy resources used from 1995 to 2021.</a:t>
            </a:r>
          </a:p>
          <a:p>
            <a:pPr marL="0" lvl="0" indent="0" algn="l" rtl="0">
              <a:spcBef>
                <a:spcPts val="0"/>
              </a:spcBef>
              <a:spcAft>
                <a:spcPts val="0"/>
              </a:spcAft>
              <a:buNone/>
            </a:pPr>
            <a:r>
              <a:rPr lang="en-US" dirty="0"/>
              <a:t>The United States leads in energy consumption, followed by China. An intriguing observation is that, despite India being among the top 5 countries in terms of population for most years, its energy consumption remains relatively low. This could be attributed to India's smaller total area compared to the US and China.</a:t>
            </a:r>
          </a:p>
          <a:p>
            <a:pPr marL="0" lvl="0" indent="0" algn="l" rtl="0">
              <a:spcBef>
                <a:spcPts val="0"/>
              </a:spcBef>
              <a:spcAft>
                <a:spcPts val="0"/>
              </a:spcAft>
              <a:buNone/>
            </a:pPr>
            <a:r>
              <a:rPr lang="en-US" dirty="0"/>
              <a:t>Across all these countries, coal emerges as the primary source of energy consumption, followed by oil.</a:t>
            </a:r>
          </a:p>
          <a:p>
            <a:pPr marL="0" lvl="0" indent="0" algn="l" rtl="0">
              <a:spcBef>
                <a:spcPts val="0"/>
              </a:spcBef>
              <a:spcAft>
                <a:spcPts val="0"/>
              </a:spcAft>
              <a:buNone/>
            </a:pPr>
            <a:r>
              <a:rPr lang="en-US" dirty="0"/>
              <a:t>We utilized the summary table wizard to create this table. This generates customized and visually appealing reports, highlighting total columns for easy interpretation.</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examining the intricacies of energy consumption by countries, let's explore the correlation between energy consumption and the population of these countries. It's commonly assumed that as the population increases, energy consumption also increases. We observed this trend for 13 countries, which attributed for 76% of the total energy consumption. For example, in countries like China and India, we see that as the population increased, energy consumption also increased.</a:t>
            </a:r>
            <a:endParaRPr dirty="0"/>
          </a:p>
        </p:txBody>
      </p:sp>
      <p:sp>
        <p:nvSpPr>
          <p:cNvPr id="167" name="Google Shape;16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c5ad421d4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c5ad421d4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However, an interesting observation was that for four countries, which attributed for 24% of the dataset, there was no clear correlation between energy consumption and population. These countries included Germany, the US, Japan, and Brazil. For example, in Russia, we observed a scenario where the population appeared to be decreasing while energy consumption was increasing. Similarly, in the US, although the population seemed to be increasing, there was significant fluctuations in energy consumption.</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show the comparison between renewable and non-renewable energy sources. We have aggregated the data from all countries for each year from 1995 to 2021 to analyze the type of energy used.</a:t>
            </a:r>
          </a:p>
          <a:p>
            <a:pPr marL="0" lvl="0" indent="0" algn="l" rtl="0">
              <a:spcBef>
                <a:spcPts val="0"/>
              </a:spcBef>
              <a:spcAft>
                <a:spcPts val="0"/>
              </a:spcAft>
              <a:buNone/>
            </a:pPr>
            <a:r>
              <a:rPr lang="en-US" dirty="0"/>
              <a:t>In 1995, only 6.53% of renewable energy sources were being utilized, while 93.47% were from non-renewable sources.</a:t>
            </a:r>
          </a:p>
          <a:p>
            <a:pPr marL="0" lvl="0" indent="0" algn="l" rtl="0">
              <a:spcBef>
                <a:spcPts val="0"/>
              </a:spcBef>
              <a:spcAft>
                <a:spcPts val="0"/>
              </a:spcAft>
              <a:buNone/>
            </a:pPr>
            <a:r>
              <a:rPr lang="en-US" dirty="0"/>
              <a:t>However, by 2021, we see a shift, with 13.12% of renewable energy sources being used compared to 86.88% of non-renewable energy sources. This trend suggests that renewable energy consumption is gradually increasing, and there may come a time when it surpasses non-renewable energy consumption</a:t>
            </a:r>
            <a:endParaRPr dirty="0"/>
          </a:p>
        </p:txBody>
      </p:sp>
      <p:sp>
        <p:nvSpPr>
          <p:cNvPr id="183" name="Google Shape;1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define total temporal average energy consumption as the combined average of both renewable and nonrenewable energy across the entire year range – so from 1995 to 2021. Then we generated two tables (one for renewable and one for nonrenewable) with countries that surpassed this total average along with the year and the type of energy that was associated. These tables were then ordered in descending order. From the non-renewable table, China occupied the top spots every year since 2003 with coal as the dominant energy consumed. Renewable table showed similar results with China at the top, followed by Brazil or United States</a:t>
            </a:r>
          </a:p>
          <a:p>
            <a:pPr marL="0" lvl="0" indent="0" algn="l" rtl="0">
              <a:spcBef>
                <a:spcPts val="0"/>
              </a:spcBef>
              <a:spcAft>
                <a:spcPts val="0"/>
              </a:spcAft>
              <a:buNone/>
            </a:pPr>
            <a:endParaRPr dirty="0"/>
          </a:p>
        </p:txBody>
      </p:sp>
      <p:sp>
        <p:nvSpPr>
          <p:cNvPr id="191" name="Google Shape;19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Next is the per capita use of non-renewable and renewable energy. For most countries, there was an increase in non-renewable energy use per person, but little to no growth in renewable energy use. The graphs below show Pakistan and India following this pattern. This kind of trend represented 13 of our 17 countries, which was 76.47% of our data.</a:t>
            </a:r>
          </a:p>
          <a:p>
            <a:pPr marL="0" lvl="0" indent="0" algn="l" rtl="0">
              <a:spcBef>
                <a:spcPts val="0"/>
              </a:spcBef>
              <a:spcAft>
                <a:spcPts val="0"/>
              </a:spcAft>
              <a:buNone/>
            </a:pPr>
            <a:endParaRPr dirty="0"/>
          </a:p>
        </p:txBody>
      </p:sp>
      <p:sp>
        <p:nvSpPr>
          <p:cNvPr id="200" name="Google Shape;20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c5ad421d4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c5ad421d4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for some countries, there was a decrease in non-renewable energy use while renewable energy use was increasing. The graphs below show Germany and Brazil following this pattern. This trend represented 4 of our 17 countries, which was 23.53% of our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Interestingly for Brazil, this trend emerges after 2013. After more research, we believe this was due to Brazil’s policy started in 2013 called “The ten year for the expansion of energy”. This ambitious policy expanded Brazil’s total energy capacity by about 57% using renewable resources. The resulting oversupply of energy lowered electric prices, which squeezed poorly performing non-renewable power plants out of business because non-renewable energy production received no government subsidies. We believe there may be similar explanations for the other countries that fall into this group.</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my name is Niharika here with teammates Ki, Nupoor, and </a:t>
            </a:r>
            <a:r>
              <a:rPr lang="en-US" dirty="0" err="1"/>
              <a:t>Gagana</a:t>
            </a:r>
            <a:r>
              <a:rPr lang="en-US" dirty="0"/>
              <a:t>. We are team Data Crusaders representing the University of Texas at San Antonio. This presentation will be on our data analysis and exploration on world energy consumption using SAS Enterprise Guide.</a:t>
            </a:r>
            <a:endParaRPr dirty="0"/>
          </a:p>
        </p:txBody>
      </p:sp>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In conclusion, most countries showed correlation between population size and energy consumption. In our analysis, 76.47% or (13 of 17 countries) indicated correlation, while 23.53% (4 of 17 countries) lacked correlation. Also, most countries showed increasing per capita non-renewable energy usage while renewable energy use stayed near constant. Meanwhile, 23.53% showed declining per capita non-renewable energy use while renewable energy use increased.</a:t>
            </a:r>
          </a:p>
          <a:p>
            <a:pPr marL="0" lvl="0" indent="0" algn="l" rtl="0">
              <a:spcBef>
                <a:spcPts val="0"/>
              </a:spcBef>
              <a:spcAft>
                <a:spcPts val="0"/>
              </a:spcAft>
              <a:buNone/>
            </a:pPr>
            <a:endParaRPr dirty="0"/>
          </a:p>
        </p:txBody>
      </p:sp>
      <p:sp>
        <p:nvSpPr>
          <p:cNvPr id="216" name="Google Shape;2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5ad421d4e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dk1"/>
                </a:solidFill>
              </a:rPr>
              <a:t>Key features of the framework are as follows: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dk1"/>
                </a:solidFill>
              </a:rPr>
              <a:t>We developed a flexible analytical framework using </a:t>
            </a:r>
            <a:r>
              <a:rPr lang="en-US" sz="1100" dirty="0" err="1">
                <a:solidFill>
                  <a:schemeClr val="dk1"/>
                </a:solidFill>
              </a:rPr>
              <a:t>sas</a:t>
            </a:r>
            <a:r>
              <a:rPr lang="en-US" sz="1100" dirty="0">
                <a:solidFill>
                  <a:schemeClr val="dk1"/>
                </a:solidFill>
              </a:rPr>
              <a:t> enterprise guide. user driven analysis was utilized for effective prompts. customized reports were also used to tailor the results. Finally comprehensive framework was designed to host a wide range of complex queries in an efficient manner</a:t>
            </a:r>
          </a:p>
        </p:txBody>
      </p:sp>
      <p:sp>
        <p:nvSpPr>
          <p:cNvPr id="72" name="Google Shape;72;g2c5ad421d4e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2322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a:solidFill>
                  <a:srgbClr val="0D0D0D"/>
                </a:solidFill>
                <a:latin typeface="Verdana"/>
                <a:ea typeface="Verdana"/>
                <a:cs typeface="Verdana"/>
                <a:sym typeface="Verdana"/>
              </a:rPr>
              <a:t>Future researchers are recommended that for a comprehensive analysis, it is beneficial to expand the scope to include all countries in both datasets. Additionally, introducing a new variable for clean energy is essential, as renewable energy does not always mean clean energy. Moreover, factors such as population density, with variations between sparse and densely populated countries, are expected to play a significant role. Furthermore, a country's reliance on industry or agriculture is likely to impact its energy consumption trends. These considerations underscore the need for a multifaceted approach to understand the complexities of global energy consumption patterns. Thank you.</a:t>
            </a:r>
            <a:endParaRPr lang="en-US" sz="1000" dirty="0">
              <a:solidFill>
                <a:schemeClr val="dk1"/>
              </a:solidFill>
              <a:latin typeface="Verdana"/>
              <a:ea typeface="Verdana"/>
              <a:cs typeface="Verdana"/>
              <a:sym typeface="Verdana"/>
            </a:endParaRPr>
          </a:p>
          <a:p>
            <a:pPr marL="0" lvl="0" indent="0" algn="l" rtl="0">
              <a:spcBef>
                <a:spcPts val="600"/>
              </a:spcBef>
              <a:spcAft>
                <a:spcPts val="0"/>
              </a:spcAft>
              <a:buNone/>
            </a:pPr>
            <a:endParaRPr dirty="0"/>
          </a:p>
        </p:txBody>
      </p:sp>
      <p:sp>
        <p:nvSpPr>
          <p:cNvPr id="222" name="Google Shape;2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c5ad421d4e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our research, we selected two datasets. These are the world energy consumption data from Kaggle and world population data from the World Bank. The world energy consumption data contained years 1965 to 2021, and </a:t>
            </a:r>
            <a:r>
              <a:rPr lang="en-US" dirty="0" err="1"/>
              <a:t>includeds</a:t>
            </a:r>
            <a:r>
              <a:rPr lang="en-US" dirty="0"/>
              <a:t> variables which are Country, region, type, Energy consumption, and year.  The world population data contained years from 1995 to 2022 and included variables which are Country name, country code, Indicator Name, Indicator Code and year. </a:t>
            </a:r>
            <a:endParaRPr dirty="0"/>
          </a:p>
        </p:txBody>
      </p:sp>
      <p:sp>
        <p:nvSpPr>
          <p:cNvPr id="72" name="Google Shape;72;g2c5ad421d4e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we will be investigating correlation between energy consumption and population. We will also be analyzing the per capita renewable and non renewable energy consumption across the countries.</a:t>
            </a:r>
            <a:endParaRPr dirty="0"/>
          </a:p>
        </p:txBody>
      </p:sp>
      <p:sp>
        <p:nvSpPr>
          <p:cNvPr id="80" name="Google Shape;8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c5ad421d4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c5ad421d4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let’s start with data cleaning and exploration.</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tables you see here are the pre cleaned summary statistics of world population and world energy consumption data. As you can see there are some differences in the names of the countries in population tables- </a:t>
            </a:r>
            <a:r>
              <a:rPr lang="en-US" dirty="0" err="1"/>
              <a:t>e.g</a:t>
            </a:r>
            <a:r>
              <a:rPr lang="en-US" dirty="0"/>
              <a:t> the way Viet Nam is written at the end of table. There were also many 0s in the Energy consumption table where data was not available.</a:t>
            </a:r>
          </a:p>
        </p:txBody>
      </p:sp>
      <p:sp>
        <p:nvSpPr>
          <p:cNvPr id="96" name="Google Shape;9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c5ad421d4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latin typeface="Verdana"/>
                <a:ea typeface="Verdana"/>
                <a:cs typeface="Verdana"/>
                <a:sym typeface="Verdana"/>
              </a:rPr>
              <a:t>To overcome that, we created a new table named ‘population’ that selects top 20 most populous countries along with their years and total population from the world population dataset. This table will later be merged with World Energy Consumption dataset.</a:t>
            </a:r>
          </a:p>
          <a:p>
            <a:pPr marL="0" lvl="0" indent="0" algn="l" rtl="0">
              <a:lnSpc>
                <a:spcPct val="115000"/>
              </a:lnSpc>
              <a:spcBef>
                <a:spcPts val="0"/>
              </a:spcBef>
              <a:spcAft>
                <a:spcPts val="0"/>
              </a:spcAft>
              <a:buNone/>
            </a:pPr>
            <a:endParaRPr sz="1000" dirty="0">
              <a:solidFill>
                <a:schemeClr val="dk1"/>
              </a:solidFill>
              <a:latin typeface="Verdana"/>
              <a:ea typeface="Verdana"/>
              <a:cs typeface="Verdana"/>
              <a:sym typeface="Verdana"/>
            </a:endParaRPr>
          </a:p>
        </p:txBody>
      </p:sp>
      <p:sp>
        <p:nvSpPr>
          <p:cNvPr id="104" name="Google Shape;104;g2c5ad421d4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5ad421d4e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solidFill>
                  <a:schemeClr val="dk1"/>
                </a:solidFill>
                <a:latin typeface="Verdana"/>
                <a:ea typeface="Verdana"/>
                <a:cs typeface="Verdana"/>
                <a:sym typeface="Verdana"/>
              </a:rPr>
              <a:t>Then we standardized the country names in both the datasets for consistency. We removed Nigeria, Ethiopia and Democratic Republic of Congo from the new population table as the data for these countries  was not available in the energy consumption data.</a:t>
            </a:r>
          </a:p>
        </p:txBody>
      </p:sp>
      <p:sp>
        <p:nvSpPr>
          <p:cNvPr id="113" name="Google Shape;113;g2c5ad421d4e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dirty="0"/>
              <a:t>In the energy consumption data we included variables year, region, ‘type’ of energy consumed and ‘energy’ in exajoules. The variable ‘energy’ had a lot of 0s where data was missing,  because not every country utilized all types of energy resources. Some were bound to have missing values in the table, so we replaced them with null values to prevent their inclusion in average calculations.</a:t>
            </a:r>
          </a:p>
        </p:txBody>
      </p:sp>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Section Header">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3"/>
        <p:cNvGrpSpPr/>
        <p:nvPr/>
      </p:nvGrpSpPr>
      <p:grpSpPr>
        <a:xfrm>
          <a:off x="0" y="0"/>
          <a:ext cx="0" cy="0"/>
          <a:chOff x="0" y="0"/>
          <a:chExt cx="0" cy="0"/>
        </a:xfrm>
      </p:grpSpPr>
      <p:sp>
        <p:nvSpPr>
          <p:cNvPr id="44" name="Google Shape;44;p25"/>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Calibri"/>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5"/>
          <p:cNvSpPr txBox="1">
            <a:spLocks noGrp="1"/>
          </p:cNvSpPr>
          <p:nvPr>
            <p:ph type="body" idx="1"/>
          </p:nvPr>
        </p:nvSpPr>
        <p:spPr>
          <a:xfrm>
            <a:off x="7774782" y="1481138"/>
            <a:ext cx="9258300" cy="7310438"/>
          </a:xfrm>
          <a:prstGeom prst="rect">
            <a:avLst/>
          </a:prstGeom>
          <a:noFill/>
          <a:ln>
            <a:noFill/>
          </a:ln>
        </p:spPr>
        <p:txBody>
          <a:bodyPr spcFirstLastPara="1" wrap="square" lIns="91425" tIns="45700" rIns="91425" bIns="45700" anchor="t" anchorCtr="0">
            <a:normAutofit/>
          </a:bodyPr>
          <a:lstStyle>
            <a:lvl1pPr marL="457200" lvl="0" indent="-533400" algn="l">
              <a:lnSpc>
                <a:spcPct val="90000"/>
              </a:lnSpc>
              <a:spcBef>
                <a:spcPts val="1500"/>
              </a:spcBef>
              <a:spcAft>
                <a:spcPts val="0"/>
              </a:spcAft>
              <a:buClr>
                <a:schemeClr val="lt1"/>
              </a:buClr>
              <a:buSzPts val="4800"/>
              <a:buChar char="•"/>
              <a:defRPr sz="4800"/>
            </a:lvl1pPr>
            <a:lvl2pPr marL="914400" lvl="1" indent="-495300" algn="l">
              <a:lnSpc>
                <a:spcPct val="90000"/>
              </a:lnSpc>
              <a:spcBef>
                <a:spcPts val="750"/>
              </a:spcBef>
              <a:spcAft>
                <a:spcPts val="0"/>
              </a:spcAft>
              <a:buClr>
                <a:schemeClr val="lt1"/>
              </a:buClr>
              <a:buSzPts val="4200"/>
              <a:buChar char="•"/>
              <a:defRPr sz="4200"/>
            </a:lvl2pPr>
            <a:lvl3pPr marL="1371600" lvl="2" indent="-457200" algn="l">
              <a:lnSpc>
                <a:spcPct val="90000"/>
              </a:lnSpc>
              <a:spcBef>
                <a:spcPts val="750"/>
              </a:spcBef>
              <a:spcAft>
                <a:spcPts val="0"/>
              </a:spcAft>
              <a:buClr>
                <a:schemeClr val="lt1"/>
              </a:buClr>
              <a:buSzPts val="3600"/>
              <a:buChar char="•"/>
              <a:defRPr sz="3600"/>
            </a:lvl3pPr>
            <a:lvl4pPr marL="1828800" lvl="3" indent="-419100" algn="l">
              <a:lnSpc>
                <a:spcPct val="90000"/>
              </a:lnSpc>
              <a:spcBef>
                <a:spcPts val="750"/>
              </a:spcBef>
              <a:spcAft>
                <a:spcPts val="0"/>
              </a:spcAft>
              <a:buClr>
                <a:schemeClr val="lt1"/>
              </a:buClr>
              <a:buSzPts val="3000"/>
              <a:buChar char="•"/>
              <a:defRPr sz="3000"/>
            </a:lvl4pPr>
            <a:lvl5pPr marL="2286000" lvl="4" indent="-419100" algn="l">
              <a:lnSpc>
                <a:spcPct val="90000"/>
              </a:lnSpc>
              <a:spcBef>
                <a:spcPts val="750"/>
              </a:spcBef>
              <a:spcAft>
                <a:spcPts val="0"/>
              </a:spcAft>
              <a:buClr>
                <a:schemeClr val="lt1"/>
              </a:buClr>
              <a:buSzPts val="3000"/>
              <a:buChar char="•"/>
              <a:defRPr sz="3000"/>
            </a:lvl5pPr>
            <a:lvl6pPr marL="2743200" lvl="5" indent="-419100" algn="l">
              <a:lnSpc>
                <a:spcPct val="90000"/>
              </a:lnSpc>
              <a:spcBef>
                <a:spcPts val="750"/>
              </a:spcBef>
              <a:spcAft>
                <a:spcPts val="0"/>
              </a:spcAft>
              <a:buClr>
                <a:schemeClr val="dk1"/>
              </a:buClr>
              <a:buSzPts val="3000"/>
              <a:buChar char="•"/>
              <a:defRPr sz="3000"/>
            </a:lvl6pPr>
            <a:lvl7pPr marL="3200400" lvl="6" indent="-419100" algn="l">
              <a:lnSpc>
                <a:spcPct val="90000"/>
              </a:lnSpc>
              <a:spcBef>
                <a:spcPts val="750"/>
              </a:spcBef>
              <a:spcAft>
                <a:spcPts val="0"/>
              </a:spcAft>
              <a:buClr>
                <a:schemeClr val="dk1"/>
              </a:buClr>
              <a:buSzPts val="3000"/>
              <a:buChar char="•"/>
              <a:defRPr sz="3000"/>
            </a:lvl7pPr>
            <a:lvl8pPr marL="3657600" lvl="7" indent="-419100" algn="l">
              <a:lnSpc>
                <a:spcPct val="90000"/>
              </a:lnSpc>
              <a:spcBef>
                <a:spcPts val="750"/>
              </a:spcBef>
              <a:spcAft>
                <a:spcPts val="0"/>
              </a:spcAft>
              <a:buClr>
                <a:schemeClr val="dk1"/>
              </a:buClr>
              <a:buSzPts val="3000"/>
              <a:buChar char="•"/>
              <a:defRPr sz="3000"/>
            </a:lvl8pPr>
            <a:lvl9pPr marL="4114800" lvl="8" indent="-419100" algn="l">
              <a:lnSpc>
                <a:spcPct val="90000"/>
              </a:lnSpc>
              <a:spcBef>
                <a:spcPts val="750"/>
              </a:spcBef>
              <a:spcAft>
                <a:spcPts val="0"/>
              </a:spcAft>
              <a:buClr>
                <a:schemeClr val="dk1"/>
              </a:buClr>
              <a:buSzPts val="3000"/>
              <a:buChar char="•"/>
              <a:defRPr sz="3000"/>
            </a:lvl9pPr>
          </a:lstStyle>
          <a:p>
            <a:endParaRPr/>
          </a:p>
        </p:txBody>
      </p:sp>
      <p:sp>
        <p:nvSpPr>
          <p:cNvPr id="46" name="Google Shape;46;p25"/>
          <p:cNvSpPr txBox="1">
            <a:spLocks noGrp="1"/>
          </p:cNvSpPr>
          <p:nvPr>
            <p:ph type="body" idx="2"/>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chemeClr val="lt1"/>
              </a:buClr>
              <a:buSzPts val="2400"/>
              <a:buNone/>
              <a:defRPr sz="2400"/>
            </a:lvl1pPr>
            <a:lvl2pPr marL="914400" lvl="1" indent="-228600" algn="l">
              <a:lnSpc>
                <a:spcPct val="90000"/>
              </a:lnSpc>
              <a:spcBef>
                <a:spcPts val="750"/>
              </a:spcBef>
              <a:spcAft>
                <a:spcPts val="0"/>
              </a:spcAft>
              <a:buClr>
                <a:schemeClr val="lt1"/>
              </a:buClr>
              <a:buSzPts val="2100"/>
              <a:buNone/>
              <a:defRPr sz="2100"/>
            </a:lvl2pPr>
            <a:lvl3pPr marL="1371600" lvl="2" indent="-228600" algn="l">
              <a:lnSpc>
                <a:spcPct val="90000"/>
              </a:lnSpc>
              <a:spcBef>
                <a:spcPts val="750"/>
              </a:spcBef>
              <a:spcAft>
                <a:spcPts val="0"/>
              </a:spcAft>
              <a:buClr>
                <a:schemeClr val="lt1"/>
              </a:buClr>
              <a:buSzPts val="1800"/>
              <a:buNone/>
              <a:defRPr sz="1800"/>
            </a:lvl3pPr>
            <a:lvl4pPr marL="1828800" lvl="3" indent="-228600" algn="l">
              <a:lnSpc>
                <a:spcPct val="90000"/>
              </a:lnSpc>
              <a:spcBef>
                <a:spcPts val="750"/>
              </a:spcBef>
              <a:spcAft>
                <a:spcPts val="0"/>
              </a:spcAft>
              <a:buClr>
                <a:schemeClr val="lt1"/>
              </a:buClr>
              <a:buSzPts val="1500"/>
              <a:buNone/>
              <a:defRPr sz="1500"/>
            </a:lvl4pPr>
            <a:lvl5pPr marL="2286000" lvl="4" indent="-228600" algn="l">
              <a:lnSpc>
                <a:spcPct val="90000"/>
              </a:lnSpc>
              <a:spcBef>
                <a:spcPts val="750"/>
              </a:spcBef>
              <a:spcAft>
                <a:spcPts val="0"/>
              </a:spcAft>
              <a:buClr>
                <a:schemeClr val="lt1"/>
              </a:buClr>
              <a:buSzPts val="1500"/>
              <a:buNone/>
              <a:defRPr sz="1500"/>
            </a:lvl5pPr>
            <a:lvl6pPr marL="2743200" lvl="5" indent="-228600" algn="l">
              <a:lnSpc>
                <a:spcPct val="90000"/>
              </a:lnSpc>
              <a:spcBef>
                <a:spcPts val="75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
        <p:nvSpPr>
          <p:cNvPr id="47" name="Google Shape;47;p25"/>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26"/>
          <p:cNvSpPr txBox="1">
            <a:spLocks noGrp="1"/>
          </p:cNvSpPr>
          <p:nvPr>
            <p:ph type="title"/>
          </p:nvPr>
        </p:nvSpPr>
        <p:spPr>
          <a:xfrm>
            <a:off x="1259683" y="685800"/>
            <a:ext cx="5898356" cy="24003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666D1"/>
              </a:buClr>
              <a:buSzPts val="4800"/>
              <a:buFont typeface="Calibri"/>
              <a:buNone/>
              <a:defRPr sz="4800">
                <a:solidFill>
                  <a:srgbClr val="0666D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26"/>
          <p:cNvSpPr>
            <a:spLocks noGrp="1"/>
          </p:cNvSpPr>
          <p:nvPr>
            <p:ph type="pic" idx="2"/>
          </p:nvPr>
        </p:nvSpPr>
        <p:spPr>
          <a:xfrm>
            <a:off x="7774782" y="1481138"/>
            <a:ext cx="9258300" cy="7310438"/>
          </a:xfrm>
          <a:prstGeom prst="rect">
            <a:avLst/>
          </a:prstGeom>
          <a:noFill/>
          <a:ln>
            <a:noFill/>
          </a:ln>
        </p:spPr>
      </p:sp>
      <p:sp>
        <p:nvSpPr>
          <p:cNvPr id="51" name="Google Shape;51;p26"/>
          <p:cNvSpPr txBox="1">
            <a:spLocks noGrp="1"/>
          </p:cNvSpPr>
          <p:nvPr>
            <p:ph type="body" idx="1"/>
          </p:nvPr>
        </p:nvSpPr>
        <p:spPr>
          <a:xfrm>
            <a:off x="1259683" y="3086100"/>
            <a:ext cx="5898356" cy="5717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00"/>
              </a:spcBef>
              <a:spcAft>
                <a:spcPts val="0"/>
              </a:spcAft>
              <a:buClr>
                <a:srgbClr val="0666D1"/>
              </a:buClr>
              <a:buSzPts val="2400"/>
              <a:buNone/>
              <a:defRPr sz="2400">
                <a:solidFill>
                  <a:srgbClr val="0666D1"/>
                </a:solidFill>
              </a:defRPr>
            </a:lvl1pPr>
            <a:lvl2pPr marL="914400" lvl="1" indent="-228600" algn="l">
              <a:lnSpc>
                <a:spcPct val="90000"/>
              </a:lnSpc>
              <a:spcBef>
                <a:spcPts val="750"/>
              </a:spcBef>
              <a:spcAft>
                <a:spcPts val="0"/>
              </a:spcAft>
              <a:buClr>
                <a:schemeClr val="lt1"/>
              </a:buClr>
              <a:buSzPts val="2100"/>
              <a:buNone/>
              <a:defRPr sz="2100"/>
            </a:lvl2pPr>
            <a:lvl3pPr marL="1371600" lvl="2" indent="-228600" algn="l">
              <a:lnSpc>
                <a:spcPct val="90000"/>
              </a:lnSpc>
              <a:spcBef>
                <a:spcPts val="750"/>
              </a:spcBef>
              <a:spcAft>
                <a:spcPts val="0"/>
              </a:spcAft>
              <a:buClr>
                <a:schemeClr val="lt1"/>
              </a:buClr>
              <a:buSzPts val="1800"/>
              <a:buNone/>
              <a:defRPr sz="1800"/>
            </a:lvl3pPr>
            <a:lvl4pPr marL="1828800" lvl="3" indent="-228600" algn="l">
              <a:lnSpc>
                <a:spcPct val="90000"/>
              </a:lnSpc>
              <a:spcBef>
                <a:spcPts val="750"/>
              </a:spcBef>
              <a:spcAft>
                <a:spcPts val="0"/>
              </a:spcAft>
              <a:buClr>
                <a:schemeClr val="lt1"/>
              </a:buClr>
              <a:buSzPts val="1500"/>
              <a:buNone/>
              <a:defRPr sz="1500"/>
            </a:lvl4pPr>
            <a:lvl5pPr marL="2286000" lvl="4" indent="-228600" algn="l">
              <a:lnSpc>
                <a:spcPct val="90000"/>
              </a:lnSpc>
              <a:spcBef>
                <a:spcPts val="750"/>
              </a:spcBef>
              <a:spcAft>
                <a:spcPts val="0"/>
              </a:spcAft>
              <a:buClr>
                <a:schemeClr val="lt1"/>
              </a:buClr>
              <a:buSzPts val="1500"/>
              <a:buNone/>
              <a:defRPr sz="1500"/>
            </a:lvl5pPr>
            <a:lvl6pPr marL="2743200" lvl="5" indent="-228600" algn="l">
              <a:lnSpc>
                <a:spcPct val="90000"/>
              </a:lnSpc>
              <a:spcBef>
                <a:spcPts val="750"/>
              </a:spcBef>
              <a:spcAft>
                <a:spcPts val="0"/>
              </a:spcAft>
              <a:buClr>
                <a:schemeClr val="dk1"/>
              </a:buClr>
              <a:buSzPts val="1500"/>
              <a:buNone/>
              <a:defRPr sz="1500"/>
            </a:lvl6pPr>
            <a:lvl7pPr marL="3200400" lvl="6" indent="-228600" algn="l">
              <a:lnSpc>
                <a:spcPct val="90000"/>
              </a:lnSpc>
              <a:spcBef>
                <a:spcPts val="750"/>
              </a:spcBef>
              <a:spcAft>
                <a:spcPts val="0"/>
              </a:spcAft>
              <a:buClr>
                <a:schemeClr val="dk1"/>
              </a:buClr>
              <a:buSzPts val="1500"/>
              <a:buNone/>
              <a:defRPr sz="1500"/>
            </a:lvl7pPr>
            <a:lvl8pPr marL="3657600" lvl="7" indent="-228600" algn="l">
              <a:lnSpc>
                <a:spcPct val="90000"/>
              </a:lnSpc>
              <a:spcBef>
                <a:spcPts val="750"/>
              </a:spcBef>
              <a:spcAft>
                <a:spcPts val="0"/>
              </a:spcAft>
              <a:buClr>
                <a:schemeClr val="dk1"/>
              </a:buClr>
              <a:buSzPts val="1500"/>
              <a:buNone/>
              <a:defRPr sz="1500"/>
            </a:lvl8pPr>
            <a:lvl9pPr marL="4114800" lvl="8" indent="-228600" algn="l">
              <a:lnSpc>
                <a:spcPct val="90000"/>
              </a:lnSpc>
              <a:spcBef>
                <a:spcPts val="750"/>
              </a:spcBef>
              <a:spcAft>
                <a:spcPts val="0"/>
              </a:spcAft>
              <a:buClr>
                <a:schemeClr val="dk1"/>
              </a:buClr>
              <a:buSzPts val="1500"/>
              <a:buNone/>
              <a:defRPr sz="1500"/>
            </a:lvl9pPr>
          </a:lstStyle>
          <a:p>
            <a:endParaRPr/>
          </a:p>
        </p:txBody>
      </p:sp>
      <p:sp>
        <p:nvSpPr>
          <p:cNvPr id="52" name="Google Shape;52;p26"/>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7"/>
          <p:cNvSpPr txBox="1">
            <a:spLocks noGrp="1"/>
          </p:cNvSpPr>
          <p:nvPr>
            <p:ph type="ctrTitle"/>
          </p:nvPr>
        </p:nvSpPr>
        <p:spPr>
          <a:xfrm>
            <a:off x="2286000" y="1683545"/>
            <a:ext cx="13716000" cy="35814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9000"/>
              <a:buFont typeface="Calibri"/>
              <a:buNone/>
              <a:defRPr sz="9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subTitle" idx="1"/>
          </p:nvPr>
        </p:nvSpPr>
        <p:spPr>
          <a:xfrm>
            <a:off x="2286000" y="5403057"/>
            <a:ext cx="13716000" cy="2483643"/>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500"/>
              </a:spcBef>
              <a:spcAft>
                <a:spcPts val="0"/>
              </a:spcAft>
              <a:buClr>
                <a:schemeClr val="lt1"/>
              </a:buClr>
              <a:buSzPts val="3600"/>
              <a:buNone/>
              <a:defRPr sz="3600"/>
            </a:lvl1pPr>
            <a:lvl2pPr lvl="1" algn="ctr">
              <a:lnSpc>
                <a:spcPct val="90000"/>
              </a:lnSpc>
              <a:spcBef>
                <a:spcPts val="750"/>
              </a:spcBef>
              <a:spcAft>
                <a:spcPts val="0"/>
              </a:spcAft>
              <a:buClr>
                <a:schemeClr val="lt1"/>
              </a:buClr>
              <a:buSzPts val="3000"/>
              <a:buNone/>
              <a:defRPr sz="3000"/>
            </a:lvl2pPr>
            <a:lvl3pPr lvl="2" algn="ctr">
              <a:lnSpc>
                <a:spcPct val="90000"/>
              </a:lnSpc>
              <a:spcBef>
                <a:spcPts val="750"/>
              </a:spcBef>
              <a:spcAft>
                <a:spcPts val="0"/>
              </a:spcAft>
              <a:buClr>
                <a:schemeClr val="lt1"/>
              </a:buClr>
              <a:buSzPts val="2700"/>
              <a:buNone/>
              <a:defRPr sz="2700"/>
            </a:lvl3pPr>
            <a:lvl4pPr lvl="3" algn="ctr">
              <a:lnSpc>
                <a:spcPct val="90000"/>
              </a:lnSpc>
              <a:spcBef>
                <a:spcPts val="750"/>
              </a:spcBef>
              <a:spcAft>
                <a:spcPts val="0"/>
              </a:spcAft>
              <a:buClr>
                <a:schemeClr val="lt1"/>
              </a:buClr>
              <a:buSzPts val="2400"/>
              <a:buNone/>
              <a:defRPr sz="2400"/>
            </a:lvl4pPr>
            <a:lvl5pPr lvl="4" algn="ctr">
              <a:lnSpc>
                <a:spcPct val="90000"/>
              </a:lnSpc>
              <a:spcBef>
                <a:spcPts val="750"/>
              </a:spcBef>
              <a:spcAft>
                <a:spcPts val="0"/>
              </a:spcAft>
              <a:buClr>
                <a:schemeClr val="lt1"/>
              </a:buClr>
              <a:buSzPts val="2400"/>
              <a:buNone/>
              <a:defRPr sz="2400"/>
            </a:lvl5pPr>
            <a:lvl6pPr lvl="5" algn="ctr">
              <a:lnSpc>
                <a:spcPct val="90000"/>
              </a:lnSpc>
              <a:spcBef>
                <a:spcPts val="750"/>
              </a:spcBef>
              <a:spcAft>
                <a:spcPts val="0"/>
              </a:spcAft>
              <a:buClr>
                <a:schemeClr val="dk1"/>
              </a:buClr>
              <a:buSzPts val="2400"/>
              <a:buNone/>
              <a:defRPr sz="2400"/>
            </a:lvl6pPr>
            <a:lvl7pPr lvl="6" algn="ctr">
              <a:lnSpc>
                <a:spcPct val="90000"/>
              </a:lnSpc>
              <a:spcBef>
                <a:spcPts val="750"/>
              </a:spcBef>
              <a:spcAft>
                <a:spcPts val="0"/>
              </a:spcAft>
              <a:buClr>
                <a:schemeClr val="dk1"/>
              </a:buClr>
              <a:buSzPts val="2400"/>
              <a:buNone/>
              <a:defRPr sz="2400"/>
            </a:lvl7pPr>
            <a:lvl8pPr lvl="7" algn="ctr">
              <a:lnSpc>
                <a:spcPct val="90000"/>
              </a:lnSpc>
              <a:spcBef>
                <a:spcPts val="750"/>
              </a:spcBef>
              <a:spcAft>
                <a:spcPts val="0"/>
              </a:spcAft>
              <a:buClr>
                <a:schemeClr val="dk1"/>
              </a:buClr>
              <a:buSzPts val="2400"/>
              <a:buNone/>
              <a:defRPr sz="2400"/>
            </a:lvl8pPr>
            <a:lvl9pPr lvl="8" algn="ctr">
              <a:lnSpc>
                <a:spcPct val="90000"/>
              </a:lnSpc>
              <a:spcBef>
                <a:spcPts val="750"/>
              </a:spcBef>
              <a:spcAft>
                <a:spcPts val="0"/>
              </a:spcAft>
              <a:buClr>
                <a:schemeClr val="dk1"/>
              </a:buClr>
              <a:buSzPts val="2400"/>
              <a:buNone/>
              <a:defRPr sz="2400"/>
            </a:lvl9pPr>
          </a:lstStyle>
          <a:p>
            <a:endParaRPr/>
          </a:p>
        </p:txBody>
      </p:sp>
      <p:sp>
        <p:nvSpPr>
          <p:cNvPr id="14" name="Google Shape;14;p17"/>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type="obj">
  <p:cSld name="OBJECT">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8"/>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666D1"/>
              </a:buClr>
              <a:buSzPts val="6600"/>
              <a:buFont typeface="Calibri"/>
              <a:buNone/>
              <a:defRPr>
                <a:solidFill>
                  <a:srgbClr val="0666D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8"/>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lvl="0" indent="-495300" algn="l">
              <a:lnSpc>
                <a:spcPct val="90000"/>
              </a:lnSpc>
              <a:spcBef>
                <a:spcPts val="1500"/>
              </a:spcBef>
              <a:spcAft>
                <a:spcPts val="0"/>
              </a:spcAft>
              <a:buClr>
                <a:srgbClr val="0666D1"/>
              </a:buClr>
              <a:buSzPts val="4200"/>
              <a:buChar char="•"/>
              <a:defRPr>
                <a:solidFill>
                  <a:srgbClr val="0666D1"/>
                </a:solidFill>
              </a:defRPr>
            </a:lvl1pPr>
            <a:lvl2pPr marL="914400" lvl="1" indent="-457200" algn="l">
              <a:lnSpc>
                <a:spcPct val="90000"/>
              </a:lnSpc>
              <a:spcBef>
                <a:spcPts val="750"/>
              </a:spcBef>
              <a:spcAft>
                <a:spcPts val="0"/>
              </a:spcAft>
              <a:buClr>
                <a:srgbClr val="0666D1"/>
              </a:buClr>
              <a:buSzPts val="3600"/>
              <a:buChar char="•"/>
              <a:defRPr>
                <a:solidFill>
                  <a:srgbClr val="0666D1"/>
                </a:solidFill>
              </a:defRPr>
            </a:lvl2pPr>
            <a:lvl3pPr marL="1371600" lvl="2" indent="-419100" algn="l">
              <a:lnSpc>
                <a:spcPct val="90000"/>
              </a:lnSpc>
              <a:spcBef>
                <a:spcPts val="750"/>
              </a:spcBef>
              <a:spcAft>
                <a:spcPts val="0"/>
              </a:spcAft>
              <a:buClr>
                <a:srgbClr val="0666D1"/>
              </a:buClr>
              <a:buSzPts val="3000"/>
              <a:buChar char="•"/>
              <a:defRPr>
                <a:solidFill>
                  <a:srgbClr val="0666D1"/>
                </a:solidFill>
              </a:defRPr>
            </a:lvl3pPr>
            <a:lvl4pPr marL="1828800" lvl="3" indent="-400050" algn="l">
              <a:lnSpc>
                <a:spcPct val="90000"/>
              </a:lnSpc>
              <a:spcBef>
                <a:spcPts val="750"/>
              </a:spcBef>
              <a:spcAft>
                <a:spcPts val="0"/>
              </a:spcAft>
              <a:buClr>
                <a:srgbClr val="0666D1"/>
              </a:buClr>
              <a:buSzPts val="2700"/>
              <a:buChar char="•"/>
              <a:defRPr>
                <a:solidFill>
                  <a:srgbClr val="0666D1"/>
                </a:solidFill>
              </a:defRPr>
            </a:lvl4pPr>
            <a:lvl5pPr marL="2286000" lvl="4" indent="-400050" algn="l">
              <a:lnSpc>
                <a:spcPct val="90000"/>
              </a:lnSpc>
              <a:spcBef>
                <a:spcPts val="750"/>
              </a:spcBef>
              <a:spcAft>
                <a:spcPts val="0"/>
              </a:spcAft>
              <a:buClr>
                <a:srgbClr val="0666D1"/>
              </a:buClr>
              <a:buSzPts val="2700"/>
              <a:buChar char="•"/>
              <a:defRPr>
                <a:solidFill>
                  <a:srgbClr val="0666D1"/>
                </a:solidFill>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18" name="Google Shape;18;p18"/>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19"/>
          <p:cNvSpPr txBox="1">
            <a:spLocks noGrp="1"/>
          </p:cNvSpPr>
          <p:nvPr>
            <p:ph type="title"/>
          </p:nvPr>
        </p:nvSpPr>
        <p:spPr>
          <a:xfrm>
            <a:off x="1259682"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666D1"/>
              </a:buClr>
              <a:buSzPts val="6600"/>
              <a:buFont typeface="Calibri"/>
              <a:buNone/>
              <a:defRPr>
                <a:solidFill>
                  <a:srgbClr val="0666D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9"/>
          <p:cNvSpPr txBox="1">
            <a:spLocks noGrp="1"/>
          </p:cNvSpPr>
          <p:nvPr>
            <p:ph type="body" idx="1"/>
          </p:nvPr>
        </p:nvSpPr>
        <p:spPr>
          <a:xfrm>
            <a:off x="1259683" y="2521745"/>
            <a:ext cx="7736681" cy="123586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00"/>
              </a:spcBef>
              <a:spcAft>
                <a:spcPts val="0"/>
              </a:spcAft>
              <a:buClr>
                <a:srgbClr val="0666D1"/>
              </a:buClr>
              <a:buSzPts val="3600"/>
              <a:buNone/>
              <a:defRPr sz="3600" b="1">
                <a:solidFill>
                  <a:srgbClr val="0666D1"/>
                </a:solidFill>
              </a:defRPr>
            </a:lvl1pPr>
            <a:lvl2pPr marL="914400" lvl="1" indent="-228600" algn="l">
              <a:lnSpc>
                <a:spcPct val="90000"/>
              </a:lnSpc>
              <a:spcBef>
                <a:spcPts val="750"/>
              </a:spcBef>
              <a:spcAft>
                <a:spcPts val="0"/>
              </a:spcAft>
              <a:buClr>
                <a:schemeClr val="lt1"/>
              </a:buClr>
              <a:buSzPts val="3000"/>
              <a:buNone/>
              <a:defRPr sz="3000" b="1"/>
            </a:lvl2pPr>
            <a:lvl3pPr marL="1371600" lvl="2" indent="-228600" algn="l">
              <a:lnSpc>
                <a:spcPct val="90000"/>
              </a:lnSpc>
              <a:spcBef>
                <a:spcPts val="750"/>
              </a:spcBef>
              <a:spcAft>
                <a:spcPts val="0"/>
              </a:spcAft>
              <a:buClr>
                <a:schemeClr val="lt1"/>
              </a:buClr>
              <a:buSzPts val="2700"/>
              <a:buNone/>
              <a:defRPr sz="2700" b="1"/>
            </a:lvl3pPr>
            <a:lvl4pPr marL="1828800" lvl="3" indent="-228600" algn="l">
              <a:lnSpc>
                <a:spcPct val="90000"/>
              </a:lnSpc>
              <a:spcBef>
                <a:spcPts val="750"/>
              </a:spcBef>
              <a:spcAft>
                <a:spcPts val="0"/>
              </a:spcAft>
              <a:buClr>
                <a:schemeClr val="lt1"/>
              </a:buClr>
              <a:buSzPts val="2400"/>
              <a:buNone/>
              <a:defRPr sz="2400" b="1"/>
            </a:lvl4pPr>
            <a:lvl5pPr marL="2286000" lvl="4" indent="-228600" algn="l">
              <a:lnSpc>
                <a:spcPct val="90000"/>
              </a:lnSpc>
              <a:spcBef>
                <a:spcPts val="750"/>
              </a:spcBef>
              <a:spcAft>
                <a:spcPts val="0"/>
              </a:spcAft>
              <a:buClr>
                <a:schemeClr val="lt1"/>
              </a:buClr>
              <a:buSzPts val="2400"/>
              <a:buNone/>
              <a:defRPr sz="2400" b="1"/>
            </a:lvl5pPr>
            <a:lvl6pPr marL="2743200" lvl="5" indent="-228600" algn="l">
              <a:lnSpc>
                <a:spcPct val="90000"/>
              </a:lnSpc>
              <a:spcBef>
                <a:spcPts val="750"/>
              </a:spcBef>
              <a:spcAft>
                <a:spcPts val="0"/>
              </a:spcAft>
              <a:buClr>
                <a:schemeClr val="dk1"/>
              </a:buClr>
              <a:buSzPts val="2400"/>
              <a:buNone/>
              <a:defRPr sz="2400" b="1"/>
            </a:lvl6pPr>
            <a:lvl7pPr marL="3200400" lvl="6" indent="-228600" algn="l">
              <a:lnSpc>
                <a:spcPct val="90000"/>
              </a:lnSpc>
              <a:spcBef>
                <a:spcPts val="750"/>
              </a:spcBef>
              <a:spcAft>
                <a:spcPts val="0"/>
              </a:spcAft>
              <a:buClr>
                <a:schemeClr val="dk1"/>
              </a:buClr>
              <a:buSzPts val="2400"/>
              <a:buNone/>
              <a:defRPr sz="2400" b="1"/>
            </a:lvl7pPr>
            <a:lvl8pPr marL="3657600" lvl="7" indent="-228600" algn="l">
              <a:lnSpc>
                <a:spcPct val="90000"/>
              </a:lnSpc>
              <a:spcBef>
                <a:spcPts val="750"/>
              </a:spcBef>
              <a:spcAft>
                <a:spcPts val="0"/>
              </a:spcAft>
              <a:buClr>
                <a:schemeClr val="dk1"/>
              </a:buClr>
              <a:buSzPts val="2400"/>
              <a:buNone/>
              <a:defRPr sz="2400" b="1"/>
            </a:lvl8pPr>
            <a:lvl9pPr marL="4114800" lvl="8" indent="-228600" algn="l">
              <a:lnSpc>
                <a:spcPct val="90000"/>
              </a:lnSpc>
              <a:spcBef>
                <a:spcPts val="750"/>
              </a:spcBef>
              <a:spcAft>
                <a:spcPts val="0"/>
              </a:spcAft>
              <a:buClr>
                <a:schemeClr val="dk1"/>
              </a:buClr>
              <a:buSzPts val="2400"/>
              <a:buNone/>
              <a:defRPr sz="2400" b="1"/>
            </a:lvl9pPr>
          </a:lstStyle>
          <a:p>
            <a:endParaRPr/>
          </a:p>
        </p:txBody>
      </p:sp>
      <p:sp>
        <p:nvSpPr>
          <p:cNvPr id="22" name="Google Shape;22;p19"/>
          <p:cNvSpPr txBox="1">
            <a:spLocks noGrp="1"/>
          </p:cNvSpPr>
          <p:nvPr>
            <p:ph type="body" idx="2"/>
          </p:nvPr>
        </p:nvSpPr>
        <p:spPr>
          <a:xfrm>
            <a:off x="1259683" y="3757613"/>
            <a:ext cx="7736681" cy="5526882"/>
          </a:xfrm>
          <a:prstGeom prst="rect">
            <a:avLst/>
          </a:prstGeom>
          <a:noFill/>
          <a:ln>
            <a:noFill/>
          </a:ln>
        </p:spPr>
        <p:txBody>
          <a:bodyPr spcFirstLastPara="1" wrap="square" lIns="91425" tIns="45700" rIns="91425" bIns="45700" anchor="t" anchorCtr="0">
            <a:normAutofit/>
          </a:bodyPr>
          <a:lstStyle>
            <a:lvl1pPr marL="457200" lvl="0" indent="-495300" algn="l">
              <a:lnSpc>
                <a:spcPct val="90000"/>
              </a:lnSpc>
              <a:spcBef>
                <a:spcPts val="1500"/>
              </a:spcBef>
              <a:spcAft>
                <a:spcPts val="0"/>
              </a:spcAft>
              <a:buClr>
                <a:srgbClr val="0666D1"/>
              </a:buClr>
              <a:buSzPts val="4200"/>
              <a:buChar char="•"/>
              <a:defRPr>
                <a:solidFill>
                  <a:srgbClr val="0666D1"/>
                </a:solidFill>
              </a:defRPr>
            </a:lvl1pPr>
            <a:lvl2pPr marL="914400" lvl="1" indent="-457200" algn="l">
              <a:lnSpc>
                <a:spcPct val="90000"/>
              </a:lnSpc>
              <a:spcBef>
                <a:spcPts val="750"/>
              </a:spcBef>
              <a:spcAft>
                <a:spcPts val="0"/>
              </a:spcAft>
              <a:buClr>
                <a:srgbClr val="0666D1"/>
              </a:buClr>
              <a:buSzPts val="3600"/>
              <a:buChar char="•"/>
              <a:defRPr>
                <a:solidFill>
                  <a:srgbClr val="0666D1"/>
                </a:solidFill>
              </a:defRPr>
            </a:lvl2pPr>
            <a:lvl3pPr marL="1371600" lvl="2" indent="-419100" algn="l">
              <a:lnSpc>
                <a:spcPct val="90000"/>
              </a:lnSpc>
              <a:spcBef>
                <a:spcPts val="750"/>
              </a:spcBef>
              <a:spcAft>
                <a:spcPts val="0"/>
              </a:spcAft>
              <a:buClr>
                <a:srgbClr val="0666D1"/>
              </a:buClr>
              <a:buSzPts val="3000"/>
              <a:buChar char="•"/>
              <a:defRPr>
                <a:solidFill>
                  <a:srgbClr val="0666D1"/>
                </a:solidFill>
              </a:defRPr>
            </a:lvl3pPr>
            <a:lvl4pPr marL="1828800" lvl="3" indent="-400050" algn="l">
              <a:lnSpc>
                <a:spcPct val="90000"/>
              </a:lnSpc>
              <a:spcBef>
                <a:spcPts val="750"/>
              </a:spcBef>
              <a:spcAft>
                <a:spcPts val="0"/>
              </a:spcAft>
              <a:buClr>
                <a:srgbClr val="0666D1"/>
              </a:buClr>
              <a:buSzPts val="2700"/>
              <a:buChar char="•"/>
              <a:defRPr>
                <a:solidFill>
                  <a:srgbClr val="0666D1"/>
                </a:solidFill>
              </a:defRPr>
            </a:lvl4pPr>
            <a:lvl5pPr marL="2286000" lvl="4" indent="-400050" algn="l">
              <a:lnSpc>
                <a:spcPct val="90000"/>
              </a:lnSpc>
              <a:spcBef>
                <a:spcPts val="750"/>
              </a:spcBef>
              <a:spcAft>
                <a:spcPts val="0"/>
              </a:spcAft>
              <a:buClr>
                <a:srgbClr val="0666D1"/>
              </a:buClr>
              <a:buSzPts val="2700"/>
              <a:buChar char="•"/>
              <a:defRPr>
                <a:solidFill>
                  <a:srgbClr val="0666D1"/>
                </a:solidFill>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23" name="Google Shape;23;p19"/>
          <p:cNvSpPr txBox="1">
            <a:spLocks noGrp="1"/>
          </p:cNvSpPr>
          <p:nvPr>
            <p:ph type="body" idx="3"/>
          </p:nvPr>
        </p:nvSpPr>
        <p:spPr>
          <a:xfrm>
            <a:off x="9258300" y="2521745"/>
            <a:ext cx="7774782" cy="123586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00"/>
              </a:spcBef>
              <a:spcAft>
                <a:spcPts val="0"/>
              </a:spcAft>
              <a:buClr>
                <a:srgbClr val="0666D1"/>
              </a:buClr>
              <a:buSzPts val="3600"/>
              <a:buNone/>
              <a:defRPr sz="3600" b="1">
                <a:solidFill>
                  <a:srgbClr val="0666D1"/>
                </a:solidFill>
              </a:defRPr>
            </a:lvl1pPr>
            <a:lvl2pPr marL="914400" lvl="1" indent="-228600" algn="l">
              <a:lnSpc>
                <a:spcPct val="90000"/>
              </a:lnSpc>
              <a:spcBef>
                <a:spcPts val="750"/>
              </a:spcBef>
              <a:spcAft>
                <a:spcPts val="0"/>
              </a:spcAft>
              <a:buClr>
                <a:schemeClr val="lt1"/>
              </a:buClr>
              <a:buSzPts val="3000"/>
              <a:buNone/>
              <a:defRPr sz="3000" b="1"/>
            </a:lvl2pPr>
            <a:lvl3pPr marL="1371600" lvl="2" indent="-228600" algn="l">
              <a:lnSpc>
                <a:spcPct val="90000"/>
              </a:lnSpc>
              <a:spcBef>
                <a:spcPts val="750"/>
              </a:spcBef>
              <a:spcAft>
                <a:spcPts val="0"/>
              </a:spcAft>
              <a:buClr>
                <a:schemeClr val="lt1"/>
              </a:buClr>
              <a:buSzPts val="2700"/>
              <a:buNone/>
              <a:defRPr sz="2700" b="1"/>
            </a:lvl3pPr>
            <a:lvl4pPr marL="1828800" lvl="3" indent="-228600" algn="l">
              <a:lnSpc>
                <a:spcPct val="90000"/>
              </a:lnSpc>
              <a:spcBef>
                <a:spcPts val="750"/>
              </a:spcBef>
              <a:spcAft>
                <a:spcPts val="0"/>
              </a:spcAft>
              <a:buClr>
                <a:schemeClr val="lt1"/>
              </a:buClr>
              <a:buSzPts val="2400"/>
              <a:buNone/>
              <a:defRPr sz="2400" b="1"/>
            </a:lvl4pPr>
            <a:lvl5pPr marL="2286000" lvl="4" indent="-228600" algn="l">
              <a:lnSpc>
                <a:spcPct val="90000"/>
              </a:lnSpc>
              <a:spcBef>
                <a:spcPts val="750"/>
              </a:spcBef>
              <a:spcAft>
                <a:spcPts val="0"/>
              </a:spcAft>
              <a:buClr>
                <a:schemeClr val="lt1"/>
              </a:buClr>
              <a:buSzPts val="2400"/>
              <a:buNone/>
              <a:defRPr sz="2400" b="1"/>
            </a:lvl5pPr>
            <a:lvl6pPr marL="2743200" lvl="5" indent="-228600" algn="l">
              <a:lnSpc>
                <a:spcPct val="90000"/>
              </a:lnSpc>
              <a:spcBef>
                <a:spcPts val="750"/>
              </a:spcBef>
              <a:spcAft>
                <a:spcPts val="0"/>
              </a:spcAft>
              <a:buClr>
                <a:schemeClr val="dk1"/>
              </a:buClr>
              <a:buSzPts val="2400"/>
              <a:buNone/>
              <a:defRPr sz="2400" b="1"/>
            </a:lvl6pPr>
            <a:lvl7pPr marL="3200400" lvl="6" indent="-228600" algn="l">
              <a:lnSpc>
                <a:spcPct val="90000"/>
              </a:lnSpc>
              <a:spcBef>
                <a:spcPts val="750"/>
              </a:spcBef>
              <a:spcAft>
                <a:spcPts val="0"/>
              </a:spcAft>
              <a:buClr>
                <a:schemeClr val="dk1"/>
              </a:buClr>
              <a:buSzPts val="2400"/>
              <a:buNone/>
              <a:defRPr sz="2400" b="1"/>
            </a:lvl7pPr>
            <a:lvl8pPr marL="3657600" lvl="7" indent="-228600" algn="l">
              <a:lnSpc>
                <a:spcPct val="90000"/>
              </a:lnSpc>
              <a:spcBef>
                <a:spcPts val="750"/>
              </a:spcBef>
              <a:spcAft>
                <a:spcPts val="0"/>
              </a:spcAft>
              <a:buClr>
                <a:schemeClr val="dk1"/>
              </a:buClr>
              <a:buSzPts val="2400"/>
              <a:buNone/>
              <a:defRPr sz="2400" b="1"/>
            </a:lvl8pPr>
            <a:lvl9pPr marL="4114800" lvl="8" indent="-228600" algn="l">
              <a:lnSpc>
                <a:spcPct val="90000"/>
              </a:lnSpc>
              <a:spcBef>
                <a:spcPts val="750"/>
              </a:spcBef>
              <a:spcAft>
                <a:spcPts val="0"/>
              </a:spcAft>
              <a:buClr>
                <a:schemeClr val="dk1"/>
              </a:buClr>
              <a:buSzPts val="2400"/>
              <a:buNone/>
              <a:defRPr sz="2400" b="1"/>
            </a:lvl9pPr>
          </a:lstStyle>
          <a:p>
            <a:endParaRPr/>
          </a:p>
        </p:txBody>
      </p:sp>
      <p:sp>
        <p:nvSpPr>
          <p:cNvPr id="24" name="Google Shape;24;p19"/>
          <p:cNvSpPr txBox="1">
            <a:spLocks noGrp="1"/>
          </p:cNvSpPr>
          <p:nvPr>
            <p:ph type="body" idx="4"/>
          </p:nvPr>
        </p:nvSpPr>
        <p:spPr>
          <a:xfrm>
            <a:off x="9258300" y="3757613"/>
            <a:ext cx="7774782" cy="5526882"/>
          </a:xfrm>
          <a:prstGeom prst="rect">
            <a:avLst/>
          </a:prstGeom>
          <a:noFill/>
          <a:ln>
            <a:noFill/>
          </a:ln>
        </p:spPr>
        <p:txBody>
          <a:bodyPr spcFirstLastPara="1" wrap="square" lIns="91425" tIns="45700" rIns="91425" bIns="45700" anchor="t" anchorCtr="0">
            <a:normAutofit/>
          </a:bodyPr>
          <a:lstStyle>
            <a:lvl1pPr marL="457200" lvl="0" indent="-495300" algn="l">
              <a:lnSpc>
                <a:spcPct val="90000"/>
              </a:lnSpc>
              <a:spcBef>
                <a:spcPts val="1500"/>
              </a:spcBef>
              <a:spcAft>
                <a:spcPts val="0"/>
              </a:spcAft>
              <a:buClr>
                <a:srgbClr val="0666D1"/>
              </a:buClr>
              <a:buSzPts val="4200"/>
              <a:buChar char="•"/>
              <a:defRPr>
                <a:solidFill>
                  <a:srgbClr val="0666D1"/>
                </a:solidFill>
              </a:defRPr>
            </a:lvl1pPr>
            <a:lvl2pPr marL="914400" lvl="1" indent="-457200" algn="l">
              <a:lnSpc>
                <a:spcPct val="90000"/>
              </a:lnSpc>
              <a:spcBef>
                <a:spcPts val="750"/>
              </a:spcBef>
              <a:spcAft>
                <a:spcPts val="0"/>
              </a:spcAft>
              <a:buClr>
                <a:srgbClr val="0666D1"/>
              </a:buClr>
              <a:buSzPts val="3600"/>
              <a:buChar char="•"/>
              <a:defRPr>
                <a:solidFill>
                  <a:srgbClr val="0666D1"/>
                </a:solidFill>
              </a:defRPr>
            </a:lvl2pPr>
            <a:lvl3pPr marL="1371600" lvl="2" indent="-419100" algn="l">
              <a:lnSpc>
                <a:spcPct val="90000"/>
              </a:lnSpc>
              <a:spcBef>
                <a:spcPts val="750"/>
              </a:spcBef>
              <a:spcAft>
                <a:spcPts val="0"/>
              </a:spcAft>
              <a:buClr>
                <a:srgbClr val="0666D1"/>
              </a:buClr>
              <a:buSzPts val="3000"/>
              <a:buChar char="•"/>
              <a:defRPr>
                <a:solidFill>
                  <a:srgbClr val="0666D1"/>
                </a:solidFill>
              </a:defRPr>
            </a:lvl3pPr>
            <a:lvl4pPr marL="1828800" lvl="3" indent="-400050" algn="l">
              <a:lnSpc>
                <a:spcPct val="90000"/>
              </a:lnSpc>
              <a:spcBef>
                <a:spcPts val="750"/>
              </a:spcBef>
              <a:spcAft>
                <a:spcPts val="0"/>
              </a:spcAft>
              <a:buClr>
                <a:srgbClr val="0666D1"/>
              </a:buClr>
              <a:buSzPts val="2700"/>
              <a:buChar char="•"/>
              <a:defRPr>
                <a:solidFill>
                  <a:srgbClr val="0666D1"/>
                </a:solidFill>
              </a:defRPr>
            </a:lvl4pPr>
            <a:lvl5pPr marL="2286000" lvl="4" indent="-400050" algn="l">
              <a:lnSpc>
                <a:spcPct val="90000"/>
              </a:lnSpc>
              <a:spcBef>
                <a:spcPts val="750"/>
              </a:spcBef>
              <a:spcAft>
                <a:spcPts val="0"/>
              </a:spcAft>
              <a:buClr>
                <a:srgbClr val="0666D1"/>
              </a:buClr>
              <a:buSzPts val="2700"/>
              <a:buChar char="•"/>
              <a:defRPr>
                <a:solidFill>
                  <a:srgbClr val="0666D1"/>
                </a:solidFill>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25" name="Google Shape;25;p19"/>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20"/>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Google Shape;29;p21"/>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21"/>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lt1"/>
              </a:buClr>
              <a:buSzPts val="1800"/>
              <a:buChar char="•"/>
              <a:defRPr/>
            </a:lvl1pPr>
            <a:lvl2pPr marL="914400" lvl="1" indent="-342900" algn="l">
              <a:lnSpc>
                <a:spcPct val="90000"/>
              </a:lnSpc>
              <a:spcBef>
                <a:spcPts val="750"/>
              </a:spcBef>
              <a:spcAft>
                <a:spcPts val="0"/>
              </a:spcAft>
              <a:buClr>
                <a:schemeClr val="lt1"/>
              </a:buClr>
              <a:buSzPts val="1800"/>
              <a:buChar char="•"/>
              <a:defRPr/>
            </a:lvl2pPr>
            <a:lvl3pPr marL="1371600" lvl="2" indent="-342900" algn="l">
              <a:lnSpc>
                <a:spcPct val="90000"/>
              </a:lnSpc>
              <a:spcBef>
                <a:spcPts val="750"/>
              </a:spcBef>
              <a:spcAft>
                <a:spcPts val="0"/>
              </a:spcAft>
              <a:buClr>
                <a:schemeClr val="lt1"/>
              </a:buClr>
              <a:buSzPts val="1800"/>
              <a:buChar char="•"/>
              <a:defRPr/>
            </a:lvl3pPr>
            <a:lvl4pPr marL="1828800" lvl="3" indent="-342900" algn="l">
              <a:lnSpc>
                <a:spcPct val="90000"/>
              </a:lnSpc>
              <a:spcBef>
                <a:spcPts val="750"/>
              </a:spcBef>
              <a:spcAft>
                <a:spcPts val="0"/>
              </a:spcAft>
              <a:buClr>
                <a:schemeClr val="lt1"/>
              </a:buClr>
              <a:buSzPts val="1800"/>
              <a:buChar char="•"/>
              <a:defRPr/>
            </a:lvl4pPr>
            <a:lvl5pPr marL="2286000" lvl="4" indent="-342900" algn="l">
              <a:lnSpc>
                <a:spcPct val="90000"/>
              </a:lnSpc>
              <a:spcBef>
                <a:spcPts val="750"/>
              </a:spcBef>
              <a:spcAft>
                <a:spcPts val="0"/>
              </a:spcAft>
              <a:buClr>
                <a:schemeClr val="lt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31" name="Google Shape;31;p21"/>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22"/>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22"/>
          <p:cNvSpPr txBox="1">
            <a:spLocks noGrp="1"/>
          </p:cNvSpPr>
          <p:nvPr>
            <p:ph type="body" idx="1"/>
          </p:nvPr>
        </p:nvSpPr>
        <p:spPr>
          <a:xfrm>
            <a:off x="1257300" y="2738438"/>
            <a:ext cx="7772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lt1"/>
              </a:buClr>
              <a:buSzPts val="1800"/>
              <a:buChar char="•"/>
              <a:defRPr/>
            </a:lvl1pPr>
            <a:lvl2pPr marL="914400" lvl="1" indent="-342900" algn="l">
              <a:lnSpc>
                <a:spcPct val="90000"/>
              </a:lnSpc>
              <a:spcBef>
                <a:spcPts val="750"/>
              </a:spcBef>
              <a:spcAft>
                <a:spcPts val="0"/>
              </a:spcAft>
              <a:buClr>
                <a:schemeClr val="lt1"/>
              </a:buClr>
              <a:buSzPts val="1800"/>
              <a:buChar char="•"/>
              <a:defRPr/>
            </a:lvl2pPr>
            <a:lvl3pPr marL="1371600" lvl="2" indent="-342900" algn="l">
              <a:lnSpc>
                <a:spcPct val="90000"/>
              </a:lnSpc>
              <a:spcBef>
                <a:spcPts val="750"/>
              </a:spcBef>
              <a:spcAft>
                <a:spcPts val="0"/>
              </a:spcAft>
              <a:buClr>
                <a:schemeClr val="lt1"/>
              </a:buClr>
              <a:buSzPts val="1800"/>
              <a:buChar char="•"/>
              <a:defRPr/>
            </a:lvl3pPr>
            <a:lvl4pPr marL="1828800" lvl="3" indent="-342900" algn="l">
              <a:lnSpc>
                <a:spcPct val="90000"/>
              </a:lnSpc>
              <a:spcBef>
                <a:spcPts val="750"/>
              </a:spcBef>
              <a:spcAft>
                <a:spcPts val="0"/>
              </a:spcAft>
              <a:buClr>
                <a:schemeClr val="lt1"/>
              </a:buClr>
              <a:buSzPts val="1800"/>
              <a:buChar char="•"/>
              <a:defRPr/>
            </a:lvl4pPr>
            <a:lvl5pPr marL="2286000" lvl="4" indent="-342900" algn="l">
              <a:lnSpc>
                <a:spcPct val="90000"/>
              </a:lnSpc>
              <a:spcBef>
                <a:spcPts val="750"/>
              </a:spcBef>
              <a:spcAft>
                <a:spcPts val="0"/>
              </a:spcAft>
              <a:buClr>
                <a:schemeClr val="lt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35" name="Google Shape;35;p22"/>
          <p:cNvSpPr txBox="1">
            <a:spLocks noGrp="1"/>
          </p:cNvSpPr>
          <p:nvPr>
            <p:ph type="body" idx="2"/>
          </p:nvPr>
        </p:nvSpPr>
        <p:spPr>
          <a:xfrm>
            <a:off x="9258300" y="2738438"/>
            <a:ext cx="7772400" cy="652700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00"/>
              </a:spcBef>
              <a:spcAft>
                <a:spcPts val="0"/>
              </a:spcAft>
              <a:buClr>
                <a:schemeClr val="lt1"/>
              </a:buClr>
              <a:buSzPts val="1800"/>
              <a:buChar char="•"/>
              <a:defRPr/>
            </a:lvl1pPr>
            <a:lvl2pPr marL="914400" lvl="1" indent="-342900" algn="l">
              <a:lnSpc>
                <a:spcPct val="90000"/>
              </a:lnSpc>
              <a:spcBef>
                <a:spcPts val="750"/>
              </a:spcBef>
              <a:spcAft>
                <a:spcPts val="0"/>
              </a:spcAft>
              <a:buClr>
                <a:schemeClr val="lt1"/>
              </a:buClr>
              <a:buSzPts val="1800"/>
              <a:buChar char="•"/>
              <a:defRPr/>
            </a:lvl2pPr>
            <a:lvl3pPr marL="1371600" lvl="2" indent="-342900" algn="l">
              <a:lnSpc>
                <a:spcPct val="90000"/>
              </a:lnSpc>
              <a:spcBef>
                <a:spcPts val="750"/>
              </a:spcBef>
              <a:spcAft>
                <a:spcPts val="0"/>
              </a:spcAft>
              <a:buClr>
                <a:schemeClr val="lt1"/>
              </a:buClr>
              <a:buSzPts val="1800"/>
              <a:buChar char="•"/>
              <a:defRPr/>
            </a:lvl3pPr>
            <a:lvl4pPr marL="1828800" lvl="3" indent="-342900" algn="l">
              <a:lnSpc>
                <a:spcPct val="90000"/>
              </a:lnSpc>
              <a:spcBef>
                <a:spcPts val="750"/>
              </a:spcBef>
              <a:spcAft>
                <a:spcPts val="0"/>
              </a:spcAft>
              <a:buClr>
                <a:schemeClr val="lt1"/>
              </a:buClr>
              <a:buSzPts val="1800"/>
              <a:buChar char="•"/>
              <a:defRPr/>
            </a:lvl4pPr>
            <a:lvl5pPr marL="2286000" lvl="4" indent="-342900" algn="l">
              <a:lnSpc>
                <a:spcPct val="90000"/>
              </a:lnSpc>
              <a:spcBef>
                <a:spcPts val="750"/>
              </a:spcBef>
              <a:spcAft>
                <a:spcPts val="0"/>
              </a:spcAft>
              <a:buClr>
                <a:schemeClr val="lt1"/>
              </a:buClr>
              <a:buSzPts val="1800"/>
              <a:buChar char="•"/>
              <a:defRPr/>
            </a:lvl5pPr>
            <a:lvl6pPr marL="2743200" lvl="5" indent="-342900" algn="l">
              <a:lnSpc>
                <a:spcPct val="90000"/>
              </a:lnSpc>
              <a:spcBef>
                <a:spcPts val="750"/>
              </a:spcBef>
              <a:spcAft>
                <a:spcPts val="0"/>
              </a:spcAft>
              <a:buClr>
                <a:schemeClr val="dk1"/>
              </a:buClr>
              <a:buSzPts val="1800"/>
              <a:buChar char="•"/>
              <a:defRPr/>
            </a:lvl6pPr>
            <a:lvl7pPr marL="3200400" lvl="6" indent="-342900" algn="l">
              <a:lnSpc>
                <a:spcPct val="90000"/>
              </a:lnSpc>
              <a:spcBef>
                <a:spcPts val="750"/>
              </a:spcBef>
              <a:spcAft>
                <a:spcPts val="0"/>
              </a:spcAft>
              <a:buClr>
                <a:schemeClr val="dk1"/>
              </a:buClr>
              <a:buSzPts val="1800"/>
              <a:buChar char="•"/>
              <a:defRPr/>
            </a:lvl7pPr>
            <a:lvl8pPr marL="3657600" lvl="7" indent="-342900" algn="l">
              <a:lnSpc>
                <a:spcPct val="90000"/>
              </a:lnSpc>
              <a:spcBef>
                <a:spcPts val="750"/>
              </a:spcBef>
              <a:spcAft>
                <a:spcPts val="0"/>
              </a:spcAft>
              <a:buClr>
                <a:schemeClr val="dk1"/>
              </a:buClr>
              <a:buSzPts val="1800"/>
              <a:buChar char="•"/>
              <a:defRPr/>
            </a:lvl8pPr>
            <a:lvl9pPr marL="4114800" lvl="8" indent="-342900" algn="l">
              <a:lnSpc>
                <a:spcPct val="90000"/>
              </a:lnSpc>
              <a:spcBef>
                <a:spcPts val="750"/>
              </a:spcBef>
              <a:spcAft>
                <a:spcPts val="0"/>
              </a:spcAft>
              <a:buClr>
                <a:schemeClr val="dk1"/>
              </a:buClr>
              <a:buSzPts val="1800"/>
              <a:buChar char="•"/>
              <a:defRPr/>
            </a:lvl9pPr>
          </a:lstStyle>
          <a:p>
            <a:endParaRPr/>
          </a:p>
        </p:txBody>
      </p:sp>
      <p:sp>
        <p:nvSpPr>
          <p:cNvPr id="36" name="Google Shape;36;p22"/>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3"/>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666D1"/>
              </a:buClr>
              <a:buSzPts val="6600"/>
              <a:buFont typeface="Calibri"/>
              <a:buNone/>
              <a:defRPr>
                <a:solidFill>
                  <a:srgbClr val="0666D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4"/>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6600"/>
              <a:buFont typeface="Calibri"/>
              <a:buNone/>
              <a:defRPr sz="66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1257300" y="2738438"/>
            <a:ext cx="15773400" cy="6527007"/>
          </a:xfrm>
          <a:prstGeom prst="rect">
            <a:avLst/>
          </a:prstGeom>
          <a:noFill/>
          <a:ln>
            <a:noFill/>
          </a:ln>
        </p:spPr>
        <p:txBody>
          <a:bodyPr spcFirstLastPara="1" wrap="square" lIns="91425" tIns="45700" rIns="91425" bIns="45700" anchor="t" anchorCtr="0">
            <a:normAutofit/>
          </a:bodyPr>
          <a:lstStyle>
            <a:lvl1pPr marL="457200" marR="0" lvl="0" indent="-495300" algn="l" rtl="0">
              <a:lnSpc>
                <a:spcPct val="90000"/>
              </a:lnSpc>
              <a:spcBef>
                <a:spcPts val="1500"/>
              </a:spcBef>
              <a:spcAft>
                <a:spcPts val="0"/>
              </a:spcAft>
              <a:buClr>
                <a:schemeClr val="lt1"/>
              </a:buClr>
              <a:buSzPts val="4200"/>
              <a:buFont typeface="Arial"/>
              <a:buChar char="•"/>
              <a:defRPr sz="4200" b="0" i="0" u="none" strike="noStrike" cap="none">
                <a:solidFill>
                  <a:schemeClr val="lt1"/>
                </a:solidFill>
                <a:latin typeface="Calibri"/>
                <a:ea typeface="Calibri"/>
                <a:cs typeface="Calibri"/>
                <a:sym typeface="Calibri"/>
              </a:defRPr>
            </a:lvl1pPr>
            <a:lvl2pPr marL="914400" marR="0" lvl="1" indent="-457200" algn="l" rtl="0">
              <a:lnSpc>
                <a:spcPct val="90000"/>
              </a:lnSpc>
              <a:spcBef>
                <a:spcPts val="750"/>
              </a:spcBef>
              <a:spcAft>
                <a:spcPts val="0"/>
              </a:spcAft>
              <a:buClr>
                <a:schemeClr val="lt1"/>
              </a:buClr>
              <a:buSzPts val="3600"/>
              <a:buFont typeface="Arial"/>
              <a:buChar char="•"/>
              <a:defRPr sz="3600" b="0" i="0" u="none" strike="noStrike" cap="none">
                <a:solidFill>
                  <a:schemeClr val="lt1"/>
                </a:solidFill>
                <a:latin typeface="Calibri"/>
                <a:ea typeface="Calibri"/>
                <a:cs typeface="Calibri"/>
                <a:sym typeface="Calibri"/>
              </a:defRPr>
            </a:lvl2pPr>
            <a:lvl3pPr marL="1371600" marR="0" lvl="2" indent="-419100" algn="l" rtl="0">
              <a:lnSpc>
                <a:spcPct val="90000"/>
              </a:lnSpc>
              <a:spcBef>
                <a:spcPts val="750"/>
              </a:spcBef>
              <a:spcAft>
                <a:spcPts val="0"/>
              </a:spcAft>
              <a:buClr>
                <a:schemeClr val="lt1"/>
              </a:buClr>
              <a:buSzPts val="3000"/>
              <a:buFont typeface="Arial"/>
              <a:buChar char="•"/>
              <a:defRPr sz="3000" b="0" i="0" u="none" strike="noStrike" cap="none">
                <a:solidFill>
                  <a:schemeClr val="lt1"/>
                </a:solidFill>
                <a:latin typeface="Calibri"/>
                <a:ea typeface="Calibri"/>
                <a:cs typeface="Calibri"/>
                <a:sym typeface="Calibri"/>
              </a:defRPr>
            </a:lvl3pPr>
            <a:lvl4pPr marL="1828800" marR="0" lvl="3" indent="-400050" algn="l" rtl="0">
              <a:lnSpc>
                <a:spcPct val="90000"/>
              </a:lnSpc>
              <a:spcBef>
                <a:spcPts val="750"/>
              </a:spcBef>
              <a:spcAft>
                <a:spcPts val="0"/>
              </a:spcAft>
              <a:buClr>
                <a:schemeClr val="lt1"/>
              </a:buClr>
              <a:buSzPts val="2700"/>
              <a:buFont typeface="Arial"/>
              <a:buChar char="•"/>
              <a:defRPr sz="2700" b="0" i="0" u="none" strike="noStrike" cap="none">
                <a:solidFill>
                  <a:schemeClr val="lt1"/>
                </a:solidFill>
                <a:latin typeface="Calibri"/>
                <a:ea typeface="Calibri"/>
                <a:cs typeface="Calibri"/>
                <a:sym typeface="Calibri"/>
              </a:defRPr>
            </a:lvl4pPr>
            <a:lvl5pPr marL="2286000" marR="0" lvl="4" indent="-400050" algn="l" rtl="0">
              <a:lnSpc>
                <a:spcPct val="90000"/>
              </a:lnSpc>
              <a:spcBef>
                <a:spcPts val="750"/>
              </a:spcBef>
              <a:spcAft>
                <a:spcPts val="0"/>
              </a:spcAft>
              <a:buClr>
                <a:schemeClr val="lt1"/>
              </a:buClr>
              <a:buSzPts val="2700"/>
              <a:buFont typeface="Arial"/>
              <a:buChar char="•"/>
              <a:defRPr sz="2700" b="0" i="0" u="none" strike="noStrike" cap="none">
                <a:solidFill>
                  <a:schemeClr val="lt1"/>
                </a:solidFill>
                <a:latin typeface="Calibri"/>
                <a:ea typeface="Calibri"/>
                <a:cs typeface="Calibri"/>
                <a:sym typeface="Calibri"/>
              </a:defRPr>
            </a:lvl5pPr>
            <a:lvl6pPr marL="2743200" marR="0" lvl="5"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lnSpc>
                <a:spcPct val="90000"/>
              </a:lnSpc>
              <a:spcBef>
                <a:spcPts val="75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ftr" idx="11"/>
          </p:nvPr>
        </p:nvSpPr>
        <p:spPr>
          <a:xfrm>
            <a:off x="6057900" y="9534526"/>
            <a:ext cx="6172200" cy="54768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9.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0.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7.gif"/><Relationship Id="rId4" Type="http://schemas.openxmlformats.org/officeDocument/2006/relationships/image" Target="../media/image26.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5.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6.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8.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mailto:Ki.Jeong@my.utsa.edu" TargetMode="External"/><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hyperlink" Target="mailto:Nupoor.Karnik@my.utsa.edu" TargetMode="External"/><Relationship Id="rId5" Type="http://schemas.openxmlformats.org/officeDocument/2006/relationships/hyperlink" Target="mailto:niharika.Bandlamudi@my.utsa.edu" TargetMode="External"/><Relationship Id="rId4" Type="http://schemas.openxmlformats.org/officeDocument/2006/relationships/hyperlink" Target="mailto:gagana.udaykumar@my.utsa.edu"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hyperlink" Target="https://data.worldbank.org/indicator/SP.POP.TOTL" TargetMode="Externa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www.kaggle.com/datasets/nirmalprasad/world-energy-consumption"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12.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14.gif"/><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19.gif"/><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2" name="Google Shape;132;g2c5ad421d4e_0_0"/>
          <p:cNvPicPr preferRelativeResize="0"/>
          <p:nvPr/>
        </p:nvPicPr>
        <p:blipFill>
          <a:blip r:embed="rId4">
            <a:alphaModFix/>
          </a:blip>
          <a:stretch>
            <a:fillRect/>
          </a:stretch>
        </p:blipFill>
        <p:spPr>
          <a:xfrm>
            <a:off x="9485194" y="1665028"/>
            <a:ext cx="5868531" cy="7693971"/>
          </a:xfrm>
          <a:prstGeom prst="rect">
            <a:avLst/>
          </a:prstGeom>
          <a:noFill/>
          <a:ln>
            <a:noFill/>
          </a:ln>
        </p:spPr>
      </p:pic>
      <p:sp>
        <p:nvSpPr>
          <p:cNvPr id="133" name="Google Shape;133;g2c5ad421d4e_0_0"/>
          <p:cNvSpPr txBox="1"/>
          <p:nvPr/>
        </p:nvSpPr>
        <p:spPr>
          <a:xfrm>
            <a:off x="1354555" y="586301"/>
            <a:ext cx="14295900" cy="683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b="1" dirty="0">
                <a:solidFill>
                  <a:srgbClr val="0666D1"/>
                </a:solidFill>
                <a:latin typeface="Calibri"/>
                <a:ea typeface="Calibri"/>
                <a:cs typeface="Calibri"/>
                <a:sym typeface="Calibri"/>
              </a:rPr>
              <a:t>Summary Statistics for Population and Energy Consumption (Cleaned) </a:t>
            </a:r>
            <a:endParaRPr sz="3600" b="1" dirty="0">
              <a:solidFill>
                <a:srgbClr val="0666D1"/>
              </a:solidFill>
              <a:latin typeface="Calibri"/>
              <a:ea typeface="Calibri"/>
              <a:cs typeface="Calibri"/>
              <a:sym typeface="Calibri"/>
            </a:endParaRPr>
          </a:p>
        </p:txBody>
      </p:sp>
      <p:pic>
        <p:nvPicPr>
          <p:cNvPr id="134" name="Google Shape;134;g2c5ad421d4e_0_0"/>
          <p:cNvPicPr preferRelativeResize="0"/>
          <p:nvPr/>
        </p:nvPicPr>
        <p:blipFill>
          <a:blip r:embed="rId5">
            <a:alphaModFix/>
          </a:blip>
          <a:stretch>
            <a:fillRect/>
          </a:stretch>
        </p:blipFill>
        <p:spPr>
          <a:xfrm>
            <a:off x="2784144" y="1665028"/>
            <a:ext cx="6197836" cy="7775538"/>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dissolv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dissolv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dissolve">
                                      <p:cBhvr>
                                        <p:cTn id="1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6"/>
          <p:cNvSpPr txBox="1">
            <a:spLocks noGrp="1"/>
          </p:cNvSpPr>
          <p:nvPr>
            <p:ph type="body" idx="1"/>
          </p:nvPr>
        </p:nvSpPr>
        <p:spPr>
          <a:xfrm>
            <a:off x="1469174" y="1620646"/>
            <a:ext cx="14635183" cy="3741329"/>
          </a:xfrm>
          <a:prstGeom prst="rect">
            <a:avLst/>
          </a:prstGeom>
          <a:noFill/>
          <a:ln>
            <a:noFill/>
          </a:ln>
        </p:spPr>
        <p:txBody>
          <a:bodyPr spcFirstLastPara="1" wrap="square" lIns="91425" tIns="45700" rIns="91425" bIns="45700" anchor="t" anchorCtr="0">
            <a:normAutofit/>
          </a:bodyPr>
          <a:lstStyle/>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rPr>
              <a:t>Inner join of Energy Consumption and Population with Country name column was used for further analysis.</a:t>
            </a:r>
            <a:endParaRPr sz="3500" dirty="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3500" dirty="0">
              <a:solidFill>
                <a:schemeClr val="dk1"/>
              </a:solidFill>
            </a:endParaRPr>
          </a:p>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rPr>
              <a:t>Added a column named </a:t>
            </a:r>
            <a:r>
              <a:rPr lang="en-US" sz="3500" dirty="0" err="1">
                <a:solidFill>
                  <a:schemeClr val="dk1"/>
                </a:solidFill>
              </a:rPr>
              <a:t>Energy_Source</a:t>
            </a:r>
            <a:r>
              <a:rPr lang="en-US" sz="3500" dirty="0">
                <a:solidFill>
                  <a:schemeClr val="dk1"/>
                </a:solidFill>
              </a:rPr>
              <a:t> and categorized type of energy by (Renewable/Non-Renewable) </a:t>
            </a:r>
            <a:r>
              <a:rPr lang="en-US" sz="3500" dirty="0" err="1">
                <a:solidFill>
                  <a:schemeClr val="dk1"/>
                </a:solidFill>
              </a:rPr>
              <a:t>e.g</a:t>
            </a:r>
            <a:r>
              <a:rPr lang="en-US" sz="3500" dirty="0">
                <a:solidFill>
                  <a:schemeClr val="dk1"/>
                </a:solidFill>
              </a:rPr>
              <a:t> Coal-NR and Wind-R</a:t>
            </a:r>
            <a:endParaRPr sz="3500" dirty="0"/>
          </a:p>
        </p:txBody>
      </p:sp>
      <p:pic>
        <p:nvPicPr>
          <p:cNvPr id="141" name="Google Shape;141;p6"/>
          <p:cNvPicPr preferRelativeResize="0"/>
          <p:nvPr/>
        </p:nvPicPr>
        <p:blipFill>
          <a:blip r:embed="rId4">
            <a:alphaModFix/>
          </a:blip>
          <a:stretch>
            <a:fillRect/>
          </a:stretch>
        </p:blipFill>
        <p:spPr>
          <a:xfrm>
            <a:off x="4570726" y="5361975"/>
            <a:ext cx="10070026" cy="4326150"/>
          </a:xfrm>
          <a:prstGeom prst="rect">
            <a:avLst/>
          </a:prstGeom>
          <a:noFill/>
          <a:ln>
            <a:noFill/>
          </a:ln>
        </p:spPr>
      </p:pic>
      <p:sp>
        <p:nvSpPr>
          <p:cNvPr id="142" name="Google Shape;142;p6"/>
          <p:cNvSpPr txBox="1"/>
          <p:nvPr/>
        </p:nvSpPr>
        <p:spPr>
          <a:xfrm>
            <a:off x="1469175" y="639844"/>
            <a:ext cx="14295900" cy="82173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3600" b="1" dirty="0">
                <a:solidFill>
                  <a:srgbClr val="0666D1"/>
                </a:solidFill>
                <a:latin typeface="Calibri"/>
                <a:ea typeface="Calibri"/>
                <a:cs typeface="Calibri"/>
                <a:sym typeface="Calibri"/>
              </a:rPr>
              <a:t>Merging Energy Consumption and Population Tables</a:t>
            </a:r>
            <a:endParaRPr sz="3600" b="1" dirty="0">
              <a:solidFill>
                <a:srgbClr val="0666D1"/>
              </a:solidFill>
              <a:latin typeface="Calibri"/>
              <a:ea typeface="Calibri"/>
              <a:cs typeface="Calibri"/>
              <a:sym typeface="Calibri"/>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dissolve">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0">
                                            <p:txEl>
                                              <p:pRg st="0" end="0"/>
                                            </p:txEl>
                                          </p:spTgt>
                                        </p:tgtEl>
                                        <p:attrNameLst>
                                          <p:attrName>style.visibility</p:attrName>
                                        </p:attrNameLst>
                                      </p:cBhvr>
                                      <p:to>
                                        <p:strVal val="visible"/>
                                      </p:to>
                                    </p:set>
                                    <p:animEffect transition="in" filter="dissolve">
                                      <p:cBhvr>
                                        <p:cTn id="12" dur="500"/>
                                        <p:tgtEl>
                                          <p:spTgt spid="1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0">
                                            <p:txEl>
                                              <p:pRg st="2" end="2"/>
                                            </p:txEl>
                                          </p:spTgt>
                                        </p:tgtEl>
                                        <p:attrNameLst>
                                          <p:attrName>style.visibility</p:attrName>
                                        </p:attrNameLst>
                                      </p:cBhvr>
                                      <p:to>
                                        <p:strVal val="visible"/>
                                      </p:to>
                                    </p:set>
                                    <p:animEffect transition="in" filter="dissolve">
                                      <p:cBhvr>
                                        <p:cTn id="17" dur="500"/>
                                        <p:tgtEl>
                                          <p:spTgt spid="1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dissolve">
                                      <p:cBhvr>
                                        <p:cTn id="22"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uiExpand="1" build="p"/>
      <p:bldP spid="1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2c5ad421d4e_4_7"/>
          <p:cNvSpPr txBox="1">
            <a:spLocks noGrp="1"/>
          </p:cNvSpPr>
          <p:nvPr>
            <p:ph type="title"/>
          </p:nvPr>
        </p:nvSpPr>
        <p:spPr>
          <a:xfrm>
            <a:off x="1257300" y="3037063"/>
            <a:ext cx="15773400" cy="1988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DATA ANALYSIS</a:t>
            </a:r>
            <a:endParaRPr b="1" dirty="0"/>
          </a:p>
        </p:txBody>
      </p:sp>
      <p:pic>
        <p:nvPicPr>
          <p:cNvPr id="2" name="Picture 2" descr="GitHub - Ambujdevsingh/Ambujdevsingh">
            <a:extLst>
              <a:ext uri="{FF2B5EF4-FFF2-40B4-BE49-F238E27FC236}">
                <a16:creationId xmlns:a16="http://schemas.microsoft.com/office/drawing/2014/main" id="{5C61BB5C-04B9-19DA-A80E-13CB0629B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9632" y="4299045"/>
            <a:ext cx="76200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ata cleaning animation gifs">
            <a:extLst>
              <a:ext uri="{FF2B5EF4-FFF2-40B4-BE49-F238E27FC236}">
                <a16:creationId xmlns:a16="http://schemas.microsoft.com/office/drawing/2014/main" id="{4E903343-F3D6-9151-795F-A5939C7215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500" y="0"/>
            <a:ext cx="5923562" cy="44426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dissolve">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dissolv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g2c5ad421d4e_0_18"/>
          <p:cNvPicPr preferRelativeResize="0"/>
          <p:nvPr/>
        </p:nvPicPr>
        <p:blipFill>
          <a:blip r:embed="rId4">
            <a:alphaModFix/>
          </a:blip>
          <a:stretch>
            <a:fillRect/>
          </a:stretch>
        </p:blipFill>
        <p:spPr>
          <a:xfrm>
            <a:off x="2056637" y="1803141"/>
            <a:ext cx="14174726" cy="6193275"/>
          </a:xfrm>
          <a:prstGeom prst="rect">
            <a:avLst/>
          </a:prstGeom>
          <a:noFill/>
          <a:ln>
            <a:noFill/>
          </a:ln>
        </p:spPr>
      </p:pic>
      <p:sp>
        <p:nvSpPr>
          <p:cNvPr id="164" name="Google Shape;164;g2c5ad421d4e_0_18"/>
          <p:cNvSpPr txBox="1"/>
          <p:nvPr/>
        </p:nvSpPr>
        <p:spPr>
          <a:xfrm>
            <a:off x="1339430" y="579441"/>
            <a:ext cx="10575900" cy="1223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b="1" dirty="0">
                <a:solidFill>
                  <a:srgbClr val="0666D1"/>
                </a:solidFill>
                <a:latin typeface="Calibri"/>
                <a:ea typeface="Calibri"/>
                <a:cs typeface="Calibri"/>
                <a:sym typeface="Calibri"/>
              </a:rPr>
              <a:t>Summary Table For Total</a:t>
            </a:r>
            <a:endParaRPr sz="3600" b="1" dirty="0">
              <a:solidFill>
                <a:srgbClr val="0666D1"/>
              </a:solidFill>
              <a:latin typeface="Calibri"/>
              <a:ea typeface="Calibri"/>
              <a:cs typeface="Calibri"/>
              <a:sym typeface="Calibri"/>
            </a:endParaRPr>
          </a:p>
          <a:p>
            <a:pPr marL="0" lvl="0" indent="0" algn="l" rtl="0">
              <a:lnSpc>
                <a:spcPct val="90000"/>
              </a:lnSpc>
              <a:spcBef>
                <a:spcPts val="0"/>
              </a:spcBef>
              <a:spcAft>
                <a:spcPts val="0"/>
              </a:spcAft>
              <a:buNone/>
            </a:pPr>
            <a:endParaRPr sz="3600" b="1" dirty="0">
              <a:solidFill>
                <a:srgbClr val="0666D1"/>
              </a:solidFill>
              <a:latin typeface="Calibri"/>
              <a:ea typeface="Calibri"/>
              <a:cs typeface="Calibri"/>
              <a:sym typeface="Calibri"/>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dissolve">
                                      <p:cBhvr>
                                        <p:cTn id="7" dur="5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0" name="Google Shape;170;p8"/>
          <p:cNvSpPr txBox="1">
            <a:spLocks noGrp="1"/>
          </p:cNvSpPr>
          <p:nvPr>
            <p:ph type="body" idx="1"/>
          </p:nvPr>
        </p:nvSpPr>
        <p:spPr>
          <a:xfrm>
            <a:off x="1257300" y="1494591"/>
            <a:ext cx="14273852" cy="2600331"/>
          </a:xfrm>
          <a:prstGeom prst="rect">
            <a:avLst/>
          </a:prstGeom>
          <a:noFill/>
          <a:ln>
            <a:noFill/>
          </a:ln>
        </p:spPr>
        <p:txBody>
          <a:bodyPr spcFirstLastPara="1" wrap="square" lIns="91425" tIns="45700" rIns="91425" bIns="45700" anchor="t" anchorCtr="0">
            <a:normAutofit/>
          </a:bodyPr>
          <a:lstStyle/>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rPr>
              <a:t>Population and energy consumption were correlated for 13 countries (76.47% of data)</a:t>
            </a:r>
            <a:endParaRPr sz="3500" dirty="0">
              <a:solidFill>
                <a:schemeClr val="dk1"/>
              </a:solidFill>
            </a:endParaRPr>
          </a:p>
          <a:p>
            <a:pPr marL="457200" lvl="0" indent="0" algn="l" rtl="0">
              <a:lnSpc>
                <a:spcPct val="115000"/>
              </a:lnSpc>
              <a:spcBef>
                <a:spcPts val="0"/>
              </a:spcBef>
              <a:spcAft>
                <a:spcPts val="0"/>
              </a:spcAft>
              <a:buNone/>
            </a:pPr>
            <a:endParaRPr sz="3500" dirty="0">
              <a:solidFill>
                <a:schemeClr val="dk1"/>
              </a:solidFill>
            </a:endParaRPr>
          </a:p>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rPr>
              <a:t>Time Series graphs indicate the same.</a:t>
            </a:r>
            <a:endParaRPr sz="3500" dirty="0"/>
          </a:p>
        </p:txBody>
      </p:sp>
      <p:pic>
        <p:nvPicPr>
          <p:cNvPr id="171" name="Google Shape;171;p8"/>
          <p:cNvPicPr preferRelativeResize="0"/>
          <p:nvPr/>
        </p:nvPicPr>
        <p:blipFill>
          <a:blip r:embed="rId4">
            <a:alphaModFix/>
          </a:blip>
          <a:stretch>
            <a:fillRect/>
          </a:stretch>
        </p:blipFill>
        <p:spPr>
          <a:xfrm>
            <a:off x="9307776" y="4279679"/>
            <a:ext cx="6318912" cy="5229432"/>
          </a:xfrm>
          <a:prstGeom prst="rect">
            <a:avLst/>
          </a:prstGeom>
          <a:noFill/>
          <a:ln>
            <a:noFill/>
          </a:ln>
        </p:spPr>
      </p:pic>
      <p:pic>
        <p:nvPicPr>
          <p:cNvPr id="172" name="Google Shape;172;p8"/>
          <p:cNvPicPr preferRelativeResize="0"/>
          <p:nvPr/>
        </p:nvPicPr>
        <p:blipFill>
          <a:blip r:embed="rId5">
            <a:alphaModFix/>
          </a:blip>
          <a:stretch>
            <a:fillRect/>
          </a:stretch>
        </p:blipFill>
        <p:spPr>
          <a:xfrm>
            <a:off x="3026784" y="4279680"/>
            <a:ext cx="5953443" cy="5229432"/>
          </a:xfrm>
          <a:prstGeom prst="rect">
            <a:avLst/>
          </a:prstGeom>
          <a:noFill/>
          <a:ln>
            <a:noFill/>
          </a:ln>
        </p:spPr>
      </p:pic>
      <p:sp>
        <p:nvSpPr>
          <p:cNvPr id="173" name="Google Shape;173;p8"/>
          <p:cNvSpPr txBox="1"/>
          <p:nvPr/>
        </p:nvSpPr>
        <p:spPr>
          <a:xfrm>
            <a:off x="1257300" y="777888"/>
            <a:ext cx="13878600" cy="1223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b="1" dirty="0">
                <a:solidFill>
                  <a:srgbClr val="0666D1"/>
                </a:solidFill>
                <a:latin typeface="Calibri"/>
                <a:ea typeface="Calibri"/>
                <a:cs typeface="Calibri"/>
                <a:sym typeface="Calibri"/>
              </a:rPr>
              <a:t>Correlation Of Energy Consumption and Population</a:t>
            </a:r>
            <a:endParaRPr sz="3600" dirty="0">
              <a:solidFill>
                <a:srgbClr val="0666D1"/>
              </a:solidFill>
              <a:latin typeface="Calibri"/>
              <a:ea typeface="Calibri"/>
              <a:cs typeface="Calibri"/>
              <a:sym typeface="Calibri"/>
            </a:endParaRPr>
          </a:p>
          <a:p>
            <a:pPr marL="0" lvl="0" indent="0" algn="l" rtl="0">
              <a:lnSpc>
                <a:spcPct val="90000"/>
              </a:lnSpc>
              <a:spcBef>
                <a:spcPts val="0"/>
              </a:spcBef>
              <a:spcAft>
                <a:spcPts val="0"/>
              </a:spcAft>
              <a:buNone/>
            </a:pPr>
            <a:endParaRPr sz="3600" b="1" dirty="0">
              <a:solidFill>
                <a:srgbClr val="0666D1"/>
              </a:solidFill>
              <a:latin typeface="Calibri"/>
              <a:ea typeface="Calibri"/>
              <a:cs typeface="Calibri"/>
              <a:sym typeface="Calibri"/>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dissolv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0">
                                            <p:txEl>
                                              <p:pRg st="0" end="0"/>
                                            </p:txEl>
                                          </p:spTgt>
                                        </p:tgtEl>
                                        <p:attrNameLst>
                                          <p:attrName>style.visibility</p:attrName>
                                        </p:attrNameLst>
                                      </p:cBhvr>
                                      <p:to>
                                        <p:strVal val="visible"/>
                                      </p:to>
                                    </p:set>
                                    <p:animEffect transition="in" filter="dissolve">
                                      <p:cBhvr>
                                        <p:cTn id="12" dur="500"/>
                                        <p:tgtEl>
                                          <p:spTgt spid="17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0">
                                            <p:txEl>
                                              <p:pRg st="2" end="2"/>
                                            </p:txEl>
                                          </p:spTgt>
                                        </p:tgtEl>
                                        <p:attrNameLst>
                                          <p:attrName>style.visibility</p:attrName>
                                        </p:attrNameLst>
                                      </p:cBhvr>
                                      <p:to>
                                        <p:strVal val="visible"/>
                                      </p:to>
                                    </p:set>
                                    <p:animEffect transition="in" filter="dissolve">
                                      <p:cBhvr>
                                        <p:cTn id="17" dur="500"/>
                                        <p:tgtEl>
                                          <p:spTgt spid="1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2"/>
                                        </p:tgtEl>
                                        <p:attrNameLst>
                                          <p:attrName>style.visibility</p:attrName>
                                        </p:attrNameLst>
                                      </p:cBhvr>
                                      <p:to>
                                        <p:strVal val="visible"/>
                                      </p:to>
                                    </p:set>
                                    <p:animEffect transition="in" filter="dissolve">
                                      <p:cBhvr>
                                        <p:cTn id="22" dur="500"/>
                                        <p:tgtEl>
                                          <p:spTgt spid="17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dissolve">
                                      <p:cBhvr>
                                        <p:cTn id="2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uiExpand="1" build="p"/>
      <p:bldP spid="17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2c5ad421d4e_0_31"/>
          <p:cNvSpPr txBox="1">
            <a:spLocks noGrp="1"/>
          </p:cNvSpPr>
          <p:nvPr>
            <p:ph type="title"/>
          </p:nvPr>
        </p:nvSpPr>
        <p:spPr>
          <a:xfrm>
            <a:off x="1257300" y="547688"/>
            <a:ext cx="15773400" cy="1988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500" dirty="0">
                <a:solidFill>
                  <a:schemeClr val="dk1"/>
                </a:solidFill>
              </a:rPr>
              <a:t>No correlation found between population and energy consumption for 4 countries i.e., 23.5% of the data.</a:t>
            </a:r>
            <a:endParaRPr sz="3500" dirty="0">
              <a:solidFill>
                <a:schemeClr val="dk1"/>
              </a:solidFill>
            </a:endParaRPr>
          </a:p>
        </p:txBody>
      </p:sp>
      <p:pic>
        <p:nvPicPr>
          <p:cNvPr id="179" name="Google Shape;179;g2c5ad421d4e_0_31"/>
          <p:cNvPicPr preferRelativeResize="0"/>
          <p:nvPr/>
        </p:nvPicPr>
        <p:blipFill>
          <a:blip r:embed="rId4">
            <a:alphaModFix/>
          </a:blip>
          <a:stretch>
            <a:fillRect/>
          </a:stretch>
        </p:blipFill>
        <p:spPr>
          <a:xfrm>
            <a:off x="2251881" y="2688489"/>
            <a:ext cx="7158818" cy="5991488"/>
          </a:xfrm>
          <a:prstGeom prst="rect">
            <a:avLst/>
          </a:prstGeom>
          <a:noFill/>
          <a:ln>
            <a:noFill/>
          </a:ln>
        </p:spPr>
      </p:pic>
      <p:pic>
        <p:nvPicPr>
          <p:cNvPr id="180" name="Google Shape;180;g2c5ad421d4e_0_31"/>
          <p:cNvPicPr preferRelativeResize="0"/>
          <p:nvPr/>
        </p:nvPicPr>
        <p:blipFill>
          <a:blip r:embed="rId5">
            <a:alphaModFix/>
          </a:blip>
          <a:stretch>
            <a:fillRect/>
          </a:stretch>
        </p:blipFill>
        <p:spPr>
          <a:xfrm>
            <a:off x="9563101" y="2688489"/>
            <a:ext cx="6800566" cy="5991488"/>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dissolve">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9"/>
                                        </p:tgtEl>
                                        <p:attrNameLst>
                                          <p:attrName>style.visibility</p:attrName>
                                        </p:attrNameLst>
                                      </p:cBhvr>
                                      <p:to>
                                        <p:strVal val="visible"/>
                                      </p:to>
                                    </p:set>
                                    <p:animEffect transition="in" filter="dissolve">
                                      <p:cBhvr>
                                        <p:cTn id="12" dur="500"/>
                                        <p:tgtEl>
                                          <p:spTgt spid="17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0"/>
                                        </p:tgtEl>
                                        <p:attrNameLst>
                                          <p:attrName>style.visibility</p:attrName>
                                        </p:attrNameLst>
                                      </p:cBhvr>
                                      <p:to>
                                        <p:strVal val="visible"/>
                                      </p:to>
                                    </p:set>
                                    <p:animEffect transition="in" filter="dissolve">
                                      <p:cBhvr>
                                        <p:cTn id="17"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8" name="Google Shape;188;p9"/>
          <p:cNvSpPr txBox="1"/>
          <p:nvPr/>
        </p:nvSpPr>
        <p:spPr>
          <a:xfrm>
            <a:off x="1282890" y="785712"/>
            <a:ext cx="15299139" cy="6832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b="1" dirty="0">
                <a:solidFill>
                  <a:srgbClr val="0666D1"/>
                </a:solidFill>
                <a:latin typeface="Calibri"/>
                <a:ea typeface="Calibri"/>
                <a:cs typeface="Calibri"/>
                <a:sym typeface="Calibri"/>
              </a:rPr>
              <a:t>Gradual Increase Of Renewable Energy Consumption From 1995 - 2021</a:t>
            </a:r>
            <a:endParaRPr sz="3600" b="1" dirty="0">
              <a:solidFill>
                <a:srgbClr val="0666D1"/>
              </a:solidFill>
              <a:latin typeface="Calibri"/>
              <a:ea typeface="Calibri"/>
              <a:cs typeface="Calibri"/>
              <a:sym typeface="Calibri"/>
            </a:endParaRPr>
          </a:p>
        </p:txBody>
      </p:sp>
      <p:pic>
        <p:nvPicPr>
          <p:cNvPr id="2" name="Picture 4">
            <a:extLst>
              <a:ext uri="{FF2B5EF4-FFF2-40B4-BE49-F238E27FC236}">
                <a16:creationId xmlns:a16="http://schemas.microsoft.com/office/drawing/2014/main" id="{78C72D61-0974-1188-44E6-9991CE6F8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0619" y="2001850"/>
            <a:ext cx="6810947" cy="56533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EF8C7962-B96E-4D04-1C2F-1DD896C6A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1" y="2001851"/>
            <a:ext cx="6963380" cy="566972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dissolve">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4" name="Google Shape;194;p10"/>
          <p:cNvSpPr txBox="1">
            <a:spLocks noGrp="1"/>
          </p:cNvSpPr>
          <p:nvPr>
            <p:ph type="body" idx="1"/>
          </p:nvPr>
        </p:nvSpPr>
        <p:spPr>
          <a:xfrm>
            <a:off x="1257300" y="1689287"/>
            <a:ext cx="15192300" cy="6527100"/>
          </a:xfrm>
          <a:prstGeom prst="rect">
            <a:avLst/>
          </a:prstGeom>
          <a:noFill/>
          <a:ln>
            <a:noFill/>
          </a:ln>
        </p:spPr>
        <p:txBody>
          <a:bodyPr spcFirstLastPara="1" wrap="square" lIns="91425" tIns="45700" rIns="91425" bIns="45700" anchor="t" anchorCtr="0">
            <a:normAutofit/>
          </a:bodyPr>
          <a:lstStyle/>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rPr>
              <a:t>Output shows countries with years that surpass average energy usage (renewable and nonrenewable)</a:t>
            </a:r>
            <a:endParaRPr sz="3500" dirty="0">
              <a:solidFill>
                <a:schemeClr val="dk1"/>
              </a:solidFill>
            </a:endParaRPr>
          </a:p>
          <a:p>
            <a:pPr marL="457200" lvl="0" indent="0" algn="l" rtl="0">
              <a:lnSpc>
                <a:spcPct val="115000"/>
              </a:lnSpc>
              <a:spcBef>
                <a:spcPts val="0"/>
              </a:spcBef>
              <a:spcAft>
                <a:spcPts val="0"/>
              </a:spcAft>
              <a:buNone/>
            </a:pPr>
            <a:endParaRPr sz="3500" dirty="0">
              <a:solidFill>
                <a:schemeClr val="dk1"/>
              </a:solidFill>
            </a:endParaRPr>
          </a:p>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rPr>
              <a:t>Used inline view.</a:t>
            </a:r>
            <a:endParaRPr sz="3500" dirty="0"/>
          </a:p>
        </p:txBody>
      </p:sp>
      <p:pic>
        <p:nvPicPr>
          <p:cNvPr id="195" name="Google Shape;195;p10"/>
          <p:cNvPicPr preferRelativeResize="0"/>
          <p:nvPr/>
        </p:nvPicPr>
        <p:blipFill>
          <a:blip r:embed="rId4">
            <a:alphaModFix/>
          </a:blip>
          <a:stretch>
            <a:fillRect/>
          </a:stretch>
        </p:blipFill>
        <p:spPr>
          <a:xfrm>
            <a:off x="10822675" y="3269699"/>
            <a:ext cx="5232536" cy="6126624"/>
          </a:xfrm>
          <a:prstGeom prst="rect">
            <a:avLst/>
          </a:prstGeom>
          <a:noFill/>
          <a:ln>
            <a:noFill/>
          </a:ln>
        </p:spPr>
      </p:pic>
      <p:pic>
        <p:nvPicPr>
          <p:cNvPr id="196" name="Google Shape;196;p10"/>
          <p:cNvPicPr preferRelativeResize="0"/>
          <p:nvPr/>
        </p:nvPicPr>
        <p:blipFill>
          <a:blip r:embed="rId5">
            <a:alphaModFix/>
          </a:blip>
          <a:stretch>
            <a:fillRect/>
          </a:stretch>
        </p:blipFill>
        <p:spPr>
          <a:xfrm>
            <a:off x="5301716" y="3269698"/>
            <a:ext cx="5029639" cy="6126623"/>
          </a:xfrm>
          <a:prstGeom prst="rect">
            <a:avLst/>
          </a:prstGeom>
          <a:noFill/>
          <a:ln>
            <a:noFill/>
          </a:ln>
        </p:spPr>
      </p:pic>
      <p:sp>
        <p:nvSpPr>
          <p:cNvPr id="197" name="Google Shape;197;p10"/>
          <p:cNvSpPr txBox="1"/>
          <p:nvPr/>
        </p:nvSpPr>
        <p:spPr>
          <a:xfrm>
            <a:off x="1257300" y="827800"/>
            <a:ext cx="15192300" cy="1265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b="1" dirty="0">
                <a:solidFill>
                  <a:srgbClr val="0666D1"/>
                </a:solidFill>
                <a:latin typeface="Calibri"/>
                <a:ea typeface="Calibri"/>
                <a:cs typeface="Calibri"/>
                <a:sym typeface="Calibri"/>
              </a:rPr>
              <a:t>Countries Above Total Temporal Average Energy Consumption</a:t>
            </a:r>
            <a:endParaRPr lang="en-US" sz="3600" dirty="0">
              <a:solidFill>
                <a:srgbClr val="0666D1"/>
              </a:solidFill>
              <a:latin typeface="Calibri"/>
              <a:ea typeface="Calibri"/>
              <a:cs typeface="Calibri"/>
              <a:sym typeface="Calibri"/>
            </a:endParaRPr>
          </a:p>
          <a:p>
            <a:pPr marL="0" lvl="0" indent="0" algn="l" rtl="0">
              <a:lnSpc>
                <a:spcPct val="90000"/>
              </a:lnSpc>
              <a:spcBef>
                <a:spcPts val="0"/>
              </a:spcBef>
              <a:spcAft>
                <a:spcPts val="0"/>
              </a:spcAft>
              <a:buNone/>
            </a:pPr>
            <a:endParaRPr sz="3900" b="1" dirty="0">
              <a:solidFill>
                <a:srgbClr val="0666D1"/>
              </a:solidFill>
              <a:latin typeface="Calibri"/>
              <a:ea typeface="Calibri"/>
              <a:cs typeface="Calibri"/>
              <a:sym typeface="Calibri"/>
            </a:endParaRPr>
          </a:p>
        </p:txBody>
      </p:sp>
      <p:sp>
        <p:nvSpPr>
          <p:cNvPr id="5" name="TextBox 4">
            <a:extLst>
              <a:ext uri="{FF2B5EF4-FFF2-40B4-BE49-F238E27FC236}">
                <a16:creationId xmlns:a16="http://schemas.microsoft.com/office/drawing/2014/main" id="{7AD8EC3B-5F18-F6BF-0DC1-569787F95A85}"/>
              </a:ext>
            </a:extLst>
          </p:cNvPr>
          <p:cNvSpPr txBox="1"/>
          <p:nvPr/>
        </p:nvSpPr>
        <p:spPr>
          <a:xfrm>
            <a:off x="3244535" y="9520666"/>
            <a:ext cx="9144000" cy="307777"/>
          </a:xfrm>
          <a:prstGeom prst="rect">
            <a:avLst/>
          </a:prstGeom>
          <a:noFill/>
        </p:spPr>
        <p:txBody>
          <a:bodyPr wrap="square">
            <a:spAutoFit/>
          </a:bodyPr>
          <a:lstStyle/>
          <a:p>
            <a:pPr algn="ctr"/>
            <a:r>
              <a:rPr lang="en-US" sz="1400" b="1" dirty="0">
                <a:solidFill>
                  <a:srgbClr val="0070C0"/>
                </a:solidFill>
              </a:rPr>
              <a:t>Non-renewable</a:t>
            </a:r>
            <a:endParaRPr lang="en-US" sz="1200" b="1" dirty="0">
              <a:solidFill>
                <a:srgbClr val="0070C0"/>
              </a:solidFill>
            </a:endParaRPr>
          </a:p>
        </p:txBody>
      </p:sp>
      <p:sp>
        <p:nvSpPr>
          <p:cNvPr id="7" name="TextBox 6">
            <a:extLst>
              <a:ext uri="{FF2B5EF4-FFF2-40B4-BE49-F238E27FC236}">
                <a16:creationId xmlns:a16="http://schemas.microsoft.com/office/drawing/2014/main" id="{22F15472-C852-445F-14B2-C6523632E8C0}"/>
              </a:ext>
            </a:extLst>
          </p:cNvPr>
          <p:cNvSpPr txBox="1"/>
          <p:nvPr/>
        </p:nvSpPr>
        <p:spPr>
          <a:xfrm>
            <a:off x="8866943" y="9493293"/>
            <a:ext cx="9144000" cy="307777"/>
          </a:xfrm>
          <a:prstGeom prst="rect">
            <a:avLst/>
          </a:prstGeom>
          <a:noFill/>
        </p:spPr>
        <p:txBody>
          <a:bodyPr wrap="square">
            <a:spAutoFit/>
          </a:bodyPr>
          <a:lstStyle/>
          <a:p>
            <a:pPr algn="ctr"/>
            <a:r>
              <a:rPr lang="en-US" sz="1400" b="1" dirty="0">
                <a:solidFill>
                  <a:srgbClr val="0070C0"/>
                </a:solidFill>
              </a:rPr>
              <a:t>Renewable</a:t>
            </a:r>
            <a:endParaRPr lang="en-US" sz="1200" b="1" dirty="0">
              <a:solidFill>
                <a:srgbClr val="0070C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dissolve">
                                      <p:cBhvr>
                                        <p:cTn id="7" dur="500"/>
                                        <p:tgtEl>
                                          <p:spTgt spid="19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4">
                                            <p:txEl>
                                              <p:pRg st="0" end="0"/>
                                            </p:txEl>
                                          </p:spTgt>
                                        </p:tgtEl>
                                        <p:attrNameLst>
                                          <p:attrName>style.visibility</p:attrName>
                                        </p:attrNameLst>
                                      </p:cBhvr>
                                      <p:to>
                                        <p:strVal val="visible"/>
                                      </p:to>
                                    </p:set>
                                    <p:animEffect transition="in" filter="dissolve">
                                      <p:cBhvr>
                                        <p:cTn id="12" dur="500"/>
                                        <p:tgtEl>
                                          <p:spTgt spid="19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4">
                                            <p:txEl>
                                              <p:pRg st="2" end="2"/>
                                            </p:txEl>
                                          </p:spTgt>
                                        </p:tgtEl>
                                        <p:attrNameLst>
                                          <p:attrName>style.visibility</p:attrName>
                                        </p:attrNameLst>
                                      </p:cBhvr>
                                      <p:to>
                                        <p:strVal val="visible"/>
                                      </p:to>
                                    </p:set>
                                    <p:animEffect transition="in" filter="dissolve">
                                      <p:cBhvr>
                                        <p:cTn id="17" dur="500"/>
                                        <p:tgtEl>
                                          <p:spTgt spid="1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dissolve">
                                      <p:cBhvr>
                                        <p:cTn id="22" dur="500"/>
                                        <p:tgtEl>
                                          <p:spTgt spid="19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dissolve">
                                      <p:cBhvr>
                                        <p:cTn id="32" dur="500"/>
                                        <p:tgtEl>
                                          <p:spTgt spid="19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dissolv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uiExpand="1" build="p"/>
      <p:bldP spid="197" grpId="0"/>
      <p:bldP spid="5"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3" name="Google Shape;203;p11"/>
          <p:cNvSpPr txBox="1">
            <a:spLocks noGrp="1"/>
          </p:cNvSpPr>
          <p:nvPr>
            <p:ph type="body" idx="1"/>
          </p:nvPr>
        </p:nvSpPr>
        <p:spPr>
          <a:xfrm>
            <a:off x="1257299" y="1532878"/>
            <a:ext cx="14355739" cy="6527100"/>
          </a:xfrm>
          <a:prstGeom prst="rect">
            <a:avLst/>
          </a:prstGeom>
          <a:noFill/>
          <a:ln>
            <a:noFill/>
          </a:ln>
        </p:spPr>
        <p:txBody>
          <a:bodyPr spcFirstLastPara="1" wrap="square" lIns="91425" tIns="45700" rIns="91425" bIns="45700" anchor="t" anchorCtr="0">
            <a:normAutofit/>
          </a:bodyPr>
          <a:lstStyle/>
          <a:p>
            <a:pPr lvl="0" indent="-450850">
              <a:lnSpc>
                <a:spcPct val="115000"/>
              </a:lnSpc>
              <a:spcBef>
                <a:spcPts val="0"/>
              </a:spcBef>
              <a:buClr>
                <a:schemeClr val="dk1"/>
              </a:buClr>
              <a:buSzPts val="3500"/>
              <a:buFont typeface="Calibri"/>
              <a:buChar char="●"/>
            </a:pPr>
            <a:r>
              <a:rPr lang="en-US" sz="3500" dirty="0">
                <a:solidFill>
                  <a:schemeClr val="dk1"/>
                </a:solidFill>
              </a:rPr>
              <a:t>Increase in non-renewable energy use per person was observed, but very slow to no growth in renewable energy use</a:t>
            </a:r>
          </a:p>
          <a:p>
            <a:pPr lvl="0" indent="-450850">
              <a:lnSpc>
                <a:spcPct val="115000"/>
              </a:lnSpc>
              <a:spcBef>
                <a:spcPts val="0"/>
              </a:spcBef>
              <a:buClr>
                <a:schemeClr val="dk1"/>
              </a:buClr>
              <a:buSzPts val="3500"/>
              <a:buFont typeface="Calibri"/>
              <a:buChar char="●"/>
            </a:pPr>
            <a:r>
              <a:rPr lang="en-US" sz="3500" dirty="0">
                <a:solidFill>
                  <a:schemeClr val="dk1"/>
                </a:solidFill>
              </a:rPr>
              <a:t>This trend is observed for 13 countries (76.47% of data)</a:t>
            </a:r>
            <a:endParaRPr sz="3500" dirty="0">
              <a:solidFill>
                <a:schemeClr val="dk1"/>
              </a:solidFill>
            </a:endParaRPr>
          </a:p>
        </p:txBody>
      </p:sp>
      <p:pic>
        <p:nvPicPr>
          <p:cNvPr id="204" name="Google Shape;204;p11"/>
          <p:cNvPicPr preferRelativeResize="0"/>
          <p:nvPr/>
        </p:nvPicPr>
        <p:blipFill>
          <a:blip r:embed="rId4">
            <a:alphaModFix/>
          </a:blip>
          <a:stretch>
            <a:fillRect/>
          </a:stretch>
        </p:blipFill>
        <p:spPr>
          <a:xfrm>
            <a:off x="9635521" y="3863487"/>
            <a:ext cx="6559129" cy="5332200"/>
          </a:xfrm>
          <a:prstGeom prst="rect">
            <a:avLst/>
          </a:prstGeom>
          <a:noFill/>
          <a:ln>
            <a:noFill/>
          </a:ln>
        </p:spPr>
      </p:pic>
      <p:pic>
        <p:nvPicPr>
          <p:cNvPr id="205" name="Google Shape;205;p11"/>
          <p:cNvPicPr preferRelativeResize="0"/>
          <p:nvPr/>
        </p:nvPicPr>
        <p:blipFill>
          <a:blip r:embed="rId5">
            <a:alphaModFix/>
          </a:blip>
          <a:stretch>
            <a:fillRect/>
          </a:stretch>
        </p:blipFill>
        <p:spPr>
          <a:xfrm>
            <a:off x="2674962" y="3863487"/>
            <a:ext cx="6730575" cy="5332200"/>
          </a:xfrm>
          <a:prstGeom prst="rect">
            <a:avLst/>
          </a:prstGeom>
          <a:noFill/>
          <a:ln>
            <a:noFill/>
          </a:ln>
        </p:spPr>
      </p:pic>
      <p:sp>
        <p:nvSpPr>
          <p:cNvPr id="206" name="Google Shape;206;p11"/>
          <p:cNvSpPr txBox="1"/>
          <p:nvPr/>
        </p:nvSpPr>
        <p:spPr>
          <a:xfrm>
            <a:off x="1257300" y="680588"/>
            <a:ext cx="15192300" cy="6832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b="1" dirty="0">
                <a:solidFill>
                  <a:srgbClr val="0666D1"/>
                </a:solidFill>
                <a:latin typeface="Calibri"/>
                <a:ea typeface="Calibri"/>
                <a:cs typeface="Calibri"/>
                <a:sym typeface="Calibri"/>
              </a:rPr>
              <a:t>Per Capita Usage of Non-Renewable And Renewable Energy</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dissolve">
                                      <p:cBhvr>
                                        <p:cTn id="7" dur="500"/>
                                        <p:tgtEl>
                                          <p:spTgt spid="2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3">
                                            <p:txEl>
                                              <p:pRg st="0" end="0"/>
                                            </p:txEl>
                                          </p:spTgt>
                                        </p:tgtEl>
                                        <p:attrNameLst>
                                          <p:attrName>style.visibility</p:attrName>
                                        </p:attrNameLst>
                                      </p:cBhvr>
                                      <p:to>
                                        <p:strVal val="visible"/>
                                      </p:to>
                                    </p:set>
                                    <p:animEffect transition="in" filter="dissolve">
                                      <p:cBhvr>
                                        <p:cTn id="12" dur="500"/>
                                        <p:tgtEl>
                                          <p:spTgt spid="2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3">
                                            <p:txEl>
                                              <p:pRg st="1" end="1"/>
                                            </p:txEl>
                                          </p:spTgt>
                                        </p:tgtEl>
                                        <p:attrNameLst>
                                          <p:attrName>style.visibility</p:attrName>
                                        </p:attrNameLst>
                                      </p:cBhvr>
                                      <p:to>
                                        <p:strVal val="visible"/>
                                      </p:to>
                                    </p:set>
                                    <p:animEffect transition="in" filter="dissolve">
                                      <p:cBhvr>
                                        <p:cTn id="17" dur="500"/>
                                        <p:tgtEl>
                                          <p:spTgt spid="20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5"/>
                                        </p:tgtEl>
                                        <p:attrNameLst>
                                          <p:attrName>style.visibility</p:attrName>
                                        </p:attrNameLst>
                                      </p:cBhvr>
                                      <p:to>
                                        <p:strVal val="visible"/>
                                      </p:to>
                                    </p:set>
                                    <p:animEffect transition="in" filter="dissolve">
                                      <p:cBhvr>
                                        <p:cTn id="22" dur="500"/>
                                        <p:tgtEl>
                                          <p:spTgt spid="20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dissolve">
                                      <p:cBhvr>
                                        <p:cTn id="27"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uiExpand="1" build="p"/>
      <p:bldP spid="20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2" name="Google Shape;212;g2c5ad421d4e_0_44"/>
          <p:cNvPicPr preferRelativeResize="0"/>
          <p:nvPr/>
        </p:nvPicPr>
        <p:blipFill>
          <a:blip r:embed="rId4">
            <a:alphaModFix/>
          </a:blip>
          <a:stretch>
            <a:fillRect/>
          </a:stretch>
        </p:blipFill>
        <p:spPr>
          <a:xfrm>
            <a:off x="2250830" y="3868615"/>
            <a:ext cx="6682155" cy="5437573"/>
          </a:xfrm>
          <a:prstGeom prst="rect">
            <a:avLst/>
          </a:prstGeom>
          <a:noFill/>
          <a:ln>
            <a:noFill/>
          </a:ln>
        </p:spPr>
      </p:pic>
      <p:pic>
        <p:nvPicPr>
          <p:cNvPr id="213" name="Google Shape;213;g2c5ad421d4e_0_44"/>
          <p:cNvPicPr preferRelativeResize="0"/>
          <p:nvPr/>
        </p:nvPicPr>
        <p:blipFill>
          <a:blip r:embed="rId5">
            <a:alphaModFix/>
          </a:blip>
          <a:stretch>
            <a:fillRect/>
          </a:stretch>
        </p:blipFill>
        <p:spPr>
          <a:xfrm>
            <a:off x="10289929" y="3804114"/>
            <a:ext cx="6682156" cy="5437573"/>
          </a:xfrm>
          <a:prstGeom prst="rect">
            <a:avLst/>
          </a:prstGeom>
          <a:noFill/>
          <a:ln>
            <a:noFill/>
          </a:ln>
        </p:spPr>
      </p:pic>
      <p:sp>
        <p:nvSpPr>
          <p:cNvPr id="2" name="Google Shape;203;p11">
            <a:extLst>
              <a:ext uri="{FF2B5EF4-FFF2-40B4-BE49-F238E27FC236}">
                <a16:creationId xmlns:a16="http://schemas.microsoft.com/office/drawing/2014/main" id="{633C9F85-CA3B-515E-636E-F9CC1000D1EF}"/>
              </a:ext>
            </a:extLst>
          </p:cNvPr>
          <p:cNvSpPr txBox="1">
            <a:spLocks noGrp="1"/>
          </p:cNvSpPr>
          <p:nvPr>
            <p:ph type="body" idx="1"/>
          </p:nvPr>
        </p:nvSpPr>
        <p:spPr>
          <a:xfrm>
            <a:off x="1257300" y="1438106"/>
            <a:ext cx="14355739" cy="6527100"/>
          </a:xfrm>
          <a:prstGeom prst="rect">
            <a:avLst/>
          </a:prstGeom>
          <a:noFill/>
          <a:ln>
            <a:noFill/>
          </a:ln>
        </p:spPr>
        <p:txBody>
          <a:bodyPr spcFirstLastPara="1" wrap="square" lIns="91425" tIns="45700" rIns="91425" bIns="45700" anchor="t" anchorCtr="0">
            <a:normAutofit/>
          </a:bodyPr>
          <a:lstStyle/>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rPr>
              <a:t>Gradual decrease in non-renewable energy use per person was observed while renewable energy use was increasing</a:t>
            </a:r>
          </a:p>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rPr>
              <a:t>This trend was observed for 4 countries (23.53% of data)</a:t>
            </a:r>
            <a:endParaRPr sz="3500" dirty="0">
              <a:solidFill>
                <a:schemeClr val="dk1"/>
              </a:solidFill>
            </a:endParaRPr>
          </a:p>
        </p:txBody>
      </p:sp>
      <p:sp>
        <p:nvSpPr>
          <p:cNvPr id="5" name="Google Shape;206;p11">
            <a:extLst>
              <a:ext uri="{FF2B5EF4-FFF2-40B4-BE49-F238E27FC236}">
                <a16:creationId xmlns:a16="http://schemas.microsoft.com/office/drawing/2014/main" id="{D5AF5823-048C-13B7-047D-0BB1F42282A0}"/>
              </a:ext>
            </a:extLst>
          </p:cNvPr>
          <p:cNvSpPr txBox="1"/>
          <p:nvPr/>
        </p:nvSpPr>
        <p:spPr>
          <a:xfrm>
            <a:off x="1257300" y="680588"/>
            <a:ext cx="15192300" cy="6832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3600" b="1" dirty="0">
                <a:solidFill>
                  <a:srgbClr val="0666D1"/>
                </a:solidFill>
                <a:latin typeface="Calibri"/>
                <a:ea typeface="Calibri"/>
                <a:cs typeface="Calibri"/>
                <a:sym typeface="Calibri"/>
              </a:rPr>
              <a:t>Per Capita Use of Non-Renewable And Renewable Energy</a:t>
            </a:r>
          </a:p>
        </p:txBody>
      </p:sp>
      <p:sp>
        <p:nvSpPr>
          <p:cNvPr id="3" name="TextBox 2">
            <a:extLst>
              <a:ext uri="{FF2B5EF4-FFF2-40B4-BE49-F238E27FC236}">
                <a16:creationId xmlns:a16="http://schemas.microsoft.com/office/drawing/2014/main" id="{31B48B81-79B3-2147-3EB0-5C08D377BAE0}"/>
              </a:ext>
            </a:extLst>
          </p:cNvPr>
          <p:cNvSpPr txBox="1"/>
          <p:nvPr/>
        </p:nvSpPr>
        <p:spPr>
          <a:xfrm>
            <a:off x="261257" y="2416629"/>
            <a:ext cx="184731" cy="307777"/>
          </a:xfrm>
          <a:prstGeom prst="rect">
            <a:avLst/>
          </a:prstGeom>
          <a:noFill/>
        </p:spPr>
        <p:txBody>
          <a:bodyPr wrap="none" rtlCol="0">
            <a:spAutoFit/>
          </a:bodyPr>
          <a:lstStyle/>
          <a:p>
            <a:endParaRPr lang="en-US"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2"/>
                                        </p:tgtEl>
                                        <p:attrNameLst>
                                          <p:attrName>style.visibility</p:attrName>
                                        </p:attrNameLst>
                                      </p:cBhvr>
                                      <p:to>
                                        <p:strVal val="visible"/>
                                      </p:to>
                                    </p:set>
                                    <p:animEffect transition="in" filter="dissolve">
                                      <p:cBhvr>
                                        <p:cTn id="22" dur="500"/>
                                        <p:tgtEl>
                                          <p:spTgt spid="2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dissolve">
                                      <p:cBhvr>
                                        <p:cTn id="27"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p:nvPr/>
        </p:nvSpPr>
        <p:spPr>
          <a:xfrm>
            <a:off x="1359677" y="332501"/>
            <a:ext cx="14145208" cy="3338391"/>
          </a:xfrm>
          <a:prstGeom prst="rect">
            <a:avLst/>
          </a:prstGeom>
          <a:noFill/>
          <a:ln>
            <a:noFill/>
          </a:ln>
        </p:spPr>
        <p:txBody>
          <a:bodyPr spcFirstLastPara="1" wrap="square" lIns="91425" tIns="45700" rIns="91425" bIns="45700" anchor="ctr" anchorCtr="0">
            <a:normAutofit/>
          </a:bodyPr>
          <a:lstStyle/>
          <a:p>
            <a:pPr algn="ctr">
              <a:lnSpc>
                <a:spcPct val="70000"/>
              </a:lnSpc>
              <a:buClr>
                <a:srgbClr val="A2CDED"/>
              </a:buClr>
              <a:buSzPts val="7187"/>
            </a:pPr>
            <a:r>
              <a:rPr lang="en-US" sz="7200" b="1" dirty="0">
                <a:solidFill>
                  <a:schemeClr val="accent1">
                    <a:lumMod val="20000"/>
                    <a:lumOff val="80000"/>
                  </a:schemeClr>
                </a:solidFill>
                <a:latin typeface="Calibri" panose="020F0502020204030204" pitchFamily="34" charset="0"/>
                <a:cs typeface="Calibri" panose="020F0502020204030204" pitchFamily="34" charset="0"/>
              </a:rPr>
              <a:t>Developing a Framework to Analyze World Energy Consumption Using SAS® Enterprise Guide </a:t>
            </a:r>
            <a:endParaRPr lang="en-US" sz="7200" dirty="0">
              <a:solidFill>
                <a:schemeClr val="accent1">
                  <a:lumMod val="20000"/>
                  <a:lumOff val="80000"/>
                </a:schemeClr>
              </a:solidFill>
              <a:latin typeface="Calibri" panose="020F0502020204030204" pitchFamily="34" charset="0"/>
              <a:cs typeface="Calibri" panose="020F0502020204030204" pitchFamily="34" charset="0"/>
            </a:endParaRPr>
          </a:p>
          <a:p>
            <a:pPr marL="0" marR="0" lvl="0" indent="0" algn="ctr" rtl="0">
              <a:lnSpc>
                <a:spcPct val="70000"/>
              </a:lnSpc>
              <a:spcBef>
                <a:spcPts val="0"/>
              </a:spcBef>
              <a:spcAft>
                <a:spcPts val="0"/>
              </a:spcAft>
              <a:buClr>
                <a:srgbClr val="A2CDED"/>
              </a:buClr>
              <a:buSzPts val="7187"/>
              <a:buFont typeface="Calibri"/>
              <a:buNone/>
            </a:pPr>
            <a:r>
              <a:rPr lang="en-US" sz="6000" b="0" i="0" u="none" strike="noStrike" cap="none" dirty="0">
                <a:solidFill>
                  <a:srgbClr val="D8D8D8"/>
                </a:solidFill>
                <a:latin typeface="Calibri"/>
                <a:ea typeface="Calibri"/>
                <a:cs typeface="Calibri"/>
                <a:sym typeface="Calibri"/>
              </a:rPr>
              <a:t>Data Crusaders</a:t>
            </a:r>
            <a:endParaRPr sz="6000" dirty="0"/>
          </a:p>
        </p:txBody>
      </p:sp>
      <p:pic>
        <p:nvPicPr>
          <p:cNvPr id="63" name="Google Shape;63;p2"/>
          <p:cNvPicPr preferRelativeResize="0"/>
          <p:nvPr/>
        </p:nvPicPr>
        <p:blipFill>
          <a:blip r:embed="rId4">
            <a:alphaModFix/>
          </a:blip>
          <a:stretch>
            <a:fillRect/>
          </a:stretch>
        </p:blipFill>
        <p:spPr>
          <a:xfrm>
            <a:off x="13924537" y="5952847"/>
            <a:ext cx="2399425" cy="2456555"/>
          </a:xfrm>
          <a:prstGeom prst="rect">
            <a:avLst/>
          </a:prstGeom>
          <a:noFill/>
          <a:ln>
            <a:noFill/>
          </a:ln>
        </p:spPr>
      </p:pic>
      <p:pic>
        <p:nvPicPr>
          <p:cNvPr id="64" name="Google Shape;64;p2"/>
          <p:cNvPicPr preferRelativeResize="0"/>
          <p:nvPr/>
        </p:nvPicPr>
        <p:blipFill>
          <a:blip r:embed="rId5">
            <a:alphaModFix/>
          </a:blip>
          <a:stretch>
            <a:fillRect/>
          </a:stretch>
        </p:blipFill>
        <p:spPr>
          <a:xfrm>
            <a:off x="3396949" y="6027963"/>
            <a:ext cx="2529825" cy="2306300"/>
          </a:xfrm>
          <a:prstGeom prst="rect">
            <a:avLst/>
          </a:prstGeom>
          <a:noFill/>
          <a:ln>
            <a:noFill/>
          </a:ln>
        </p:spPr>
      </p:pic>
      <p:sp>
        <p:nvSpPr>
          <p:cNvPr id="65" name="Google Shape;65;p2"/>
          <p:cNvSpPr txBox="1"/>
          <p:nvPr/>
        </p:nvSpPr>
        <p:spPr>
          <a:xfrm>
            <a:off x="7364431" y="8639625"/>
            <a:ext cx="21357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dirty="0">
                <a:solidFill>
                  <a:schemeClr val="lt1"/>
                </a:solidFill>
                <a:latin typeface="Calibri"/>
                <a:ea typeface="Calibri"/>
                <a:cs typeface="Calibri"/>
                <a:sym typeface="Calibri"/>
              </a:rPr>
              <a:t>Ki </a:t>
            </a:r>
            <a:r>
              <a:rPr lang="en-US" sz="3500" dirty="0" err="1">
                <a:solidFill>
                  <a:schemeClr val="lt1"/>
                </a:solidFill>
                <a:latin typeface="Calibri"/>
                <a:ea typeface="Calibri"/>
                <a:cs typeface="Calibri"/>
                <a:sym typeface="Calibri"/>
              </a:rPr>
              <a:t>Jeong</a:t>
            </a:r>
            <a:endParaRPr sz="3500" dirty="0">
              <a:solidFill>
                <a:schemeClr val="lt1"/>
              </a:solidFill>
              <a:latin typeface="Calibri"/>
              <a:ea typeface="Calibri"/>
              <a:cs typeface="Calibri"/>
              <a:sym typeface="Calibri"/>
            </a:endParaRPr>
          </a:p>
        </p:txBody>
      </p:sp>
      <p:sp>
        <p:nvSpPr>
          <p:cNvPr id="66" name="Google Shape;66;p2"/>
          <p:cNvSpPr txBox="1"/>
          <p:nvPr/>
        </p:nvSpPr>
        <p:spPr>
          <a:xfrm>
            <a:off x="3718877" y="8334263"/>
            <a:ext cx="29553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dirty="0">
                <a:solidFill>
                  <a:schemeClr val="lt1"/>
                </a:solidFill>
                <a:latin typeface="Calibri"/>
                <a:ea typeface="Calibri"/>
                <a:cs typeface="Calibri"/>
                <a:sym typeface="Calibri"/>
              </a:rPr>
              <a:t>Niharika </a:t>
            </a:r>
            <a:r>
              <a:rPr lang="en-US" sz="3500" dirty="0" err="1">
                <a:solidFill>
                  <a:schemeClr val="lt1"/>
                </a:solidFill>
                <a:latin typeface="Calibri"/>
                <a:ea typeface="Calibri"/>
                <a:cs typeface="Calibri"/>
                <a:sym typeface="Calibri"/>
              </a:rPr>
              <a:t>Bandlamudi</a:t>
            </a:r>
            <a:endParaRPr sz="3500" dirty="0">
              <a:solidFill>
                <a:schemeClr val="lt1"/>
              </a:solidFill>
              <a:latin typeface="Calibri"/>
              <a:ea typeface="Calibri"/>
              <a:cs typeface="Calibri"/>
              <a:sym typeface="Calibri"/>
            </a:endParaRPr>
          </a:p>
        </p:txBody>
      </p:sp>
      <p:sp>
        <p:nvSpPr>
          <p:cNvPr id="67" name="Google Shape;67;p2"/>
          <p:cNvSpPr txBox="1"/>
          <p:nvPr/>
        </p:nvSpPr>
        <p:spPr>
          <a:xfrm>
            <a:off x="9974000" y="8639625"/>
            <a:ext cx="2993100" cy="6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500" dirty="0">
                <a:solidFill>
                  <a:schemeClr val="lt1"/>
                </a:solidFill>
                <a:latin typeface="Calibri"/>
                <a:ea typeface="Calibri"/>
                <a:cs typeface="Calibri"/>
                <a:sym typeface="Calibri"/>
              </a:rPr>
              <a:t>Nupoor Karnik</a:t>
            </a:r>
            <a:endParaRPr sz="3500" dirty="0">
              <a:solidFill>
                <a:schemeClr val="lt1"/>
              </a:solidFill>
              <a:latin typeface="Calibri"/>
              <a:ea typeface="Calibri"/>
              <a:cs typeface="Calibri"/>
              <a:sym typeface="Calibri"/>
            </a:endParaRPr>
          </a:p>
        </p:txBody>
      </p:sp>
      <p:sp>
        <p:nvSpPr>
          <p:cNvPr id="68" name="Google Shape;68;p2"/>
          <p:cNvSpPr txBox="1"/>
          <p:nvPr/>
        </p:nvSpPr>
        <p:spPr>
          <a:xfrm>
            <a:off x="13571150" y="8639625"/>
            <a:ext cx="3106200" cy="61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500" dirty="0" err="1">
                <a:solidFill>
                  <a:schemeClr val="lt1"/>
                </a:solidFill>
                <a:latin typeface="Calibri"/>
                <a:ea typeface="Calibri"/>
                <a:cs typeface="Calibri"/>
                <a:sym typeface="Calibri"/>
              </a:rPr>
              <a:t>Gagana</a:t>
            </a:r>
            <a:r>
              <a:rPr lang="en-US" sz="3500" dirty="0">
                <a:solidFill>
                  <a:schemeClr val="lt1"/>
                </a:solidFill>
                <a:latin typeface="Calibri"/>
                <a:ea typeface="Calibri"/>
                <a:cs typeface="Calibri"/>
                <a:sym typeface="Calibri"/>
              </a:rPr>
              <a:t> Uday Kumar</a:t>
            </a:r>
            <a:endParaRPr sz="3500" dirty="0">
              <a:solidFill>
                <a:schemeClr val="lt1"/>
              </a:solidFill>
              <a:latin typeface="Calibri"/>
              <a:ea typeface="Calibri"/>
              <a:cs typeface="Calibri"/>
              <a:sym typeface="Calibri"/>
            </a:endParaRPr>
          </a:p>
        </p:txBody>
      </p:sp>
      <p:pic>
        <p:nvPicPr>
          <p:cNvPr id="69" name="Google Shape;69;p2"/>
          <p:cNvPicPr preferRelativeResize="0"/>
          <p:nvPr/>
        </p:nvPicPr>
        <p:blipFill rotWithShape="1">
          <a:blip r:embed="rId6">
            <a:alphaModFix/>
          </a:blip>
          <a:srcRect t="10073" r="8164" b="16022"/>
          <a:stretch/>
        </p:blipFill>
        <p:spPr>
          <a:xfrm flipH="1">
            <a:off x="10205588" y="5950063"/>
            <a:ext cx="2529900" cy="2462100"/>
          </a:xfrm>
          <a:prstGeom prst="ellipse">
            <a:avLst/>
          </a:prstGeom>
          <a:noFill/>
          <a:ln>
            <a:noFill/>
          </a:ln>
        </p:spPr>
      </p:pic>
      <p:pic>
        <p:nvPicPr>
          <p:cNvPr id="3" name="Picture 2">
            <a:extLst>
              <a:ext uri="{FF2B5EF4-FFF2-40B4-BE49-F238E27FC236}">
                <a16:creationId xmlns:a16="http://schemas.microsoft.com/office/drawing/2014/main" id="{F87D6108-695D-6761-BFC0-31CBB6F26411}"/>
              </a:ext>
            </a:extLst>
          </p:cNvPr>
          <p:cNvPicPr>
            <a:picLocks noChangeAspect="1"/>
          </p:cNvPicPr>
          <p:nvPr/>
        </p:nvPicPr>
        <p:blipFill>
          <a:blip r:embed="rId7"/>
          <a:stretch>
            <a:fillRect/>
          </a:stretch>
        </p:blipFill>
        <p:spPr>
          <a:xfrm>
            <a:off x="4661862" y="3881716"/>
            <a:ext cx="9215991" cy="886694"/>
          </a:xfrm>
          <a:prstGeom prst="rect">
            <a:avLst/>
          </a:prstGeom>
        </p:spPr>
      </p:pic>
      <p:pic>
        <p:nvPicPr>
          <p:cNvPr id="9" name="Google Shape;62;p2">
            <a:extLst>
              <a:ext uri="{FF2B5EF4-FFF2-40B4-BE49-F238E27FC236}">
                <a16:creationId xmlns:a16="http://schemas.microsoft.com/office/drawing/2014/main" id="{67F6DBB7-D582-B415-6C3E-D0448D5CE5B6}"/>
              </a:ext>
            </a:extLst>
          </p:cNvPr>
          <p:cNvPicPr preferRelativeResize="0"/>
          <p:nvPr/>
        </p:nvPicPr>
        <p:blipFill>
          <a:blip r:embed="rId8">
            <a:alphaModFix/>
          </a:blip>
          <a:stretch>
            <a:fillRect/>
          </a:stretch>
        </p:blipFill>
        <p:spPr>
          <a:xfrm>
            <a:off x="6930355" y="5988361"/>
            <a:ext cx="2399425" cy="2421041"/>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dissolv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dissolve">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dissolv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dissolve">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dissolv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dissolve">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dissolve">
                                      <p:cBhvr>
                                        <p:cTn id="5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5" grpId="0"/>
      <p:bldP spid="66" grpId="0"/>
      <p:bldP spid="67" grpId="0"/>
      <p:bldP spid="6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2"/>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666D1"/>
              </a:buClr>
              <a:buSzPts val="6600"/>
              <a:buFont typeface="Calibri"/>
              <a:buNone/>
            </a:pPr>
            <a:r>
              <a:rPr lang="en-US" b="1" dirty="0"/>
              <a:t>Conclusion</a:t>
            </a:r>
            <a:endParaRPr dirty="0"/>
          </a:p>
        </p:txBody>
      </p:sp>
      <p:sp>
        <p:nvSpPr>
          <p:cNvPr id="219" name="Google Shape;219;p12"/>
          <p:cNvSpPr txBox="1">
            <a:spLocks noGrp="1"/>
          </p:cNvSpPr>
          <p:nvPr>
            <p:ph type="body" idx="1"/>
          </p:nvPr>
        </p:nvSpPr>
        <p:spPr>
          <a:xfrm>
            <a:off x="1895400" y="2056350"/>
            <a:ext cx="15253800" cy="4761000"/>
          </a:xfrm>
          <a:prstGeom prst="rect">
            <a:avLst/>
          </a:prstGeom>
          <a:noFill/>
          <a:ln>
            <a:noFill/>
          </a:ln>
        </p:spPr>
        <p:txBody>
          <a:bodyPr spcFirstLastPara="1" wrap="square" lIns="91425" tIns="45700" rIns="91425" bIns="45700" anchor="t" anchorCtr="0">
            <a:noAutofit/>
          </a:bodyPr>
          <a:lstStyle/>
          <a:p>
            <a:pPr marL="457200" lvl="0" indent="-450850" algn="l" rtl="0">
              <a:spcBef>
                <a:spcPts val="0"/>
              </a:spcBef>
              <a:spcAft>
                <a:spcPts val="0"/>
              </a:spcAft>
              <a:buClr>
                <a:schemeClr val="dk1"/>
              </a:buClr>
              <a:buSzPts val="3500"/>
              <a:buChar char="➢"/>
            </a:pPr>
            <a:r>
              <a:rPr lang="en-US" sz="3500" dirty="0">
                <a:solidFill>
                  <a:schemeClr val="dk1"/>
                </a:solidFill>
              </a:rPr>
              <a:t>Correlation between population size and energy consumption.</a:t>
            </a:r>
            <a:endParaRPr sz="3500" dirty="0">
              <a:solidFill>
                <a:schemeClr val="dk1"/>
              </a:solidFill>
            </a:endParaRPr>
          </a:p>
          <a:p>
            <a:pPr marL="342900" lvl="0" indent="-298450">
              <a:buClr>
                <a:schemeClr val="dk1"/>
              </a:buClr>
              <a:buSzPts val="3500"/>
            </a:pPr>
            <a:r>
              <a:rPr lang="en-US" sz="3500" dirty="0">
                <a:solidFill>
                  <a:schemeClr val="dk1"/>
                </a:solidFill>
              </a:rPr>
              <a:t>76.47% indicated correlation (13 of 17 countries)</a:t>
            </a:r>
          </a:p>
          <a:p>
            <a:pPr marL="342900" lvl="0" indent="-298450">
              <a:buClr>
                <a:schemeClr val="dk1"/>
              </a:buClr>
              <a:buSzPts val="3500"/>
            </a:pPr>
            <a:r>
              <a:rPr lang="en-US" sz="3500" dirty="0">
                <a:solidFill>
                  <a:schemeClr val="dk1"/>
                </a:solidFill>
              </a:rPr>
              <a:t>23.53% lacked correlation (4 of 17 countries)</a:t>
            </a:r>
          </a:p>
          <a:p>
            <a:pPr marL="342900" lvl="0" indent="0" algn="l" rtl="0">
              <a:lnSpc>
                <a:spcPct val="90000"/>
              </a:lnSpc>
              <a:spcBef>
                <a:spcPts val="1500"/>
              </a:spcBef>
              <a:spcAft>
                <a:spcPts val="0"/>
              </a:spcAft>
              <a:buNone/>
            </a:pPr>
            <a:endParaRPr sz="3500" dirty="0">
              <a:solidFill>
                <a:schemeClr val="dk1"/>
              </a:solidFill>
            </a:endParaRPr>
          </a:p>
          <a:p>
            <a:pPr marL="457200" lvl="0" indent="-450850" algn="l" rtl="0">
              <a:lnSpc>
                <a:spcPct val="100000"/>
              </a:lnSpc>
              <a:spcBef>
                <a:spcPts val="0"/>
              </a:spcBef>
              <a:spcAft>
                <a:spcPts val="0"/>
              </a:spcAft>
              <a:buClr>
                <a:schemeClr val="dk1"/>
              </a:buClr>
              <a:buSzPts val="3500"/>
              <a:buChar char="➢"/>
            </a:pPr>
            <a:r>
              <a:rPr lang="en-US" sz="3500" dirty="0">
                <a:solidFill>
                  <a:schemeClr val="dk1"/>
                </a:solidFill>
              </a:rPr>
              <a:t>Per capita renewable and non-renewable energy consumption across countries.</a:t>
            </a:r>
            <a:endParaRPr sz="3500" dirty="0">
              <a:solidFill>
                <a:schemeClr val="dk1"/>
              </a:solidFill>
            </a:endParaRPr>
          </a:p>
          <a:p>
            <a:pPr marL="342900" lvl="0" indent="-298450">
              <a:buClr>
                <a:schemeClr val="dk1"/>
              </a:buClr>
              <a:buSzPts val="3500"/>
            </a:pPr>
            <a:r>
              <a:rPr lang="en-US" sz="3500" dirty="0">
                <a:solidFill>
                  <a:schemeClr val="dk1"/>
                </a:solidFill>
              </a:rPr>
              <a:t>76.47% showed increasing per capita non-renewable energy usage while renewable energy usage stayed near constant (13 of 17 countries)</a:t>
            </a:r>
          </a:p>
          <a:p>
            <a:pPr marL="342900" lvl="0" indent="-298450">
              <a:buClr>
                <a:schemeClr val="dk1"/>
              </a:buClr>
              <a:buSzPts val="3500"/>
            </a:pPr>
            <a:r>
              <a:rPr lang="en-US" sz="3500" dirty="0">
                <a:solidFill>
                  <a:schemeClr val="dk1"/>
                </a:solidFill>
              </a:rPr>
              <a:t>23.53% showed declining per capita non-renewable energy use while renewable energy use increased (4 of 17 countries)</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8"/>
                                        </p:tgtEl>
                                        <p:attrNameLst>
                                          <p:attrName>style.visibility</p:attrName>
                                        </p:attrNameLst>
                                      </p:cBhvr>
                                      <p:to>
                                        <p:strVal val="visible"/>
                                      </p:to>
                                    </p:set>
                                    <p:animEffect transition="in" filter="dissolve">
                                      <p:cBhvr>
                                        <p:cTn id="7" dur="500"/>
                                        <p:tgtEl>
                                          <p:spTgt spid="2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9">
                                            <p:txEl>
                                              <p:pRg st="0" end="0"/>
                                            </p:txEl>
                                          </p:spTgt>
                                        </p:tgtEl>
                                        <p:attrNameLst>
                                          <p:attrName>style.visibility</p:attrName>
                                        </p:attrNameLst>
                                      </p:cBhvr>
                                      <p:to>
                                        <p:strVal val="visible"/>
                                      </p:to>
                                    </p:set>
                                    <p:animEffect transition="in" filter="dissolve">
                                      <p:cBhvr>
                                        <p:cTn id="12" dur="500"/>
                                        <p:tgtEl>
                                          <p:spTgt spid="219">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19">
                                            <p:txEl>
                                              <p:pRg st="1" end="1"/>
                                            </p:txEl>
                                          </p:spTgt>
                                        </p:tgtEl>
                                        <p:attrNameLst>
                                          <p:attrName>style.visibility</p:attrName>
                                        </p:attrNameLst>
                                      </p:cBhvr>
                                      <p:to>
                                        <p:strVal val="visible"/>
                                      </p:to>
                                    </p:set>
                                    <p:animEffect transition="in" filter="dissolve">
                                      <p:cBhvr>
                                        <p:cTn id="15" dur="500"/>
                                        <p:tgtEl>
                                          <p:spTgt spid="219">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19">
                                            <p:txEl>
                                              <p:pRg st="2" end="2"/>
                                            </p:txEl>
                                          </p:spTgt>
                                        </p:tgtEl>
                                        <p:attrNameLst>
                                          <p:attrName>style.visibility</p:attrName>
                                        </p:attrNameLst>
                                      </p:cBhvr>
                                      <p:to>
                                        <p:strVal val="visible"/>
                                      </p:to>
                                    </p:set>
                                    <p:animEffect transition="in" filter="dissolve">
                                      <p:cBhvr>
                                        <p:cTn id="18" dur="500"/>
                                        <p:tgtEl>
                                          <p:spTgt spid="219">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19">
                                            <p:txEl>
                                              <p:pRg st="4" end="4"/>
                                            </p:txEl>
                                          </p:spTgt>
                                        </p:tgtEl>
                                        <p:attrNameLst>
                                          <p:attrName>style.visibility</p:attrName>
                                        </p:attrNameLst>
                                      </p:cBhvr>
                                      <p:to>
                                        <p:strVal val="visible"/>
                                      </p:to>
                                    </p:set>
                                    <p:animEffect transition="in" filter="dissolve">
                                      <p:cBhvr>
                                        <p:cTn id="21" dur="500"/>
                                        <p:tgtEl>
                                          <p:spTgt spid="219">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219">
                                            <p:txEl>
                                              <p:pRg st="5" end="5"/>
                                            </p:txEl>
                                          </p:spTgt>
                                        </p:tgtEl>
                                        <p:attrNameLst>
                                          <p:attrName>style.visibility</p:attrName>
                                        </p:attrNameLst>
                                      </p:cBhvr>
                                      <p:to>
                                        <p:strVal val="visible"/>
                                      </p:to>
                                    </p:set>
                                    <p:animEffect transition="in" filter="dissolve">
                                      <p:cBhvr>
                                        <p:cTn id="24" dur="500"/>
                                        <p:tgtEl>
                                          <p:spTgt spid="219">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219">
                                            <p:txEl>
                                              <p:pRg st="6" end="6"/>
                                            </p:txEl>
                                          </p:spTgt>
                                        </p:tgtEl>
                                        <p:attrNameLst>
                                          <p:attrName>style.visibility</p:attrName>
                                        </p:attrNameLst>
                                      </p:cBhvr>
                                      <p:to>
                                        <p:strVal val="visible"/>
                                      </p:to>
                                    </p:set>
                                    <p:animEffect transition="in" filter="dissolve">
                                      <p:cBhvr>
                                        <p:cTn id="27" dur="500"/>
                                        <p:tgtEl>
                                          <p:spTgt spid="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2c5ad421d4e_3_50"/>
          <p:cNvSpPr txBox="1">
            <a:spLocks noGrp="1"/>
          </p:cNvSpPr>
          <p:nvPr>
            <p:ph type="title"/>
          </p:nvPr>
        </p:nvSpPr>
        <p:spPr>
          <a:xfrm>
            <a:off x="1257300" y="547688"/>
            <a:ext cx="15773400" cy="1988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666D1"/>
              </a:buClr>
              <a:buSzPts val="6600"/>
              <a:buFont typeface="Calibri"/>
              <a:buNone/>
            </a:pPr>
            <a:r>
              <a:rPr lang="en-US" b="1" dirty="0"/>
              <a:t>Key Features of the Framework</a:t>
            </a:r>
            <a:endParaRPr dirty="0"/>
          </a:p>
        </p:txBody>
      </p:sp>
      <p:pic>
        <p:nvPicPr>
          <p:cNvPr id="3" name="Picture 2">
            <a:extLst>
              <a:ext uri="{FF2B5EF4-FFF2-40B4-BE49-F238E27FC236}">
                <a16:creationId xmlns:a16="http://schemas.microsoft.com/office/drawing/2014/main" id="{FD57ACB3-8A3C-E456-BE13-9F258AF4AF1D}"/>
              </a:ext>
            </a:extLst>
          </p:cNvPr>
          <p:cNvPicPr>
            <a:picLocks noChangeAspect="1"/>
          </p:cNvPicPr>
          <p:nvPr/>
        </p:nvPicPr>
        <p:blipFill>
          <a:blip r:embed="rId4"/>
          <a:stretch>
            <a:fillRect/>
          </a:stretch>
        </p:blipFill>
        <p:spPr>
          <a:xfrm>
            <a:off x="13952485" y="4913194"/>
            <a:ext cx="3837313" cy="3961498"/>
          </a:xfrm>
          <a:prstGeom prst="rect">
            <a:avLst/>
          </a:prstGeom>
          <a:ln>
            <a:solidFill>
              <a:schemeClr val="accent1"/>
            </a:solidFill>
          </a:ln>
        </p:spPr>
      </p:pic>
      <p:sp>
        <p:nvSpPr>
          <p:cNvPr id="8" name="Google Shape;125;p4">
            <a:extLst>
              <a:ext uri="{FF2B5EF4-FFF2-40B4-BE49-F238E27FC236}">
                <a16:creationId xmlns:a16="http://schemas.microsoft.com/office/drawing/2014/main" id="{E9A4A7D4-D3F5-D8CA-6B08-5D9C941981A4}"/>
              </a:ext>
            </a:extLst>
          </p:cNvPr>
          <p:cNvSpPr txBox="1">
            <a:spLocks noGrp="1"/>
          </p:cNvSpPr>
          <p:nvPr>
            <p:ph type="body" idx="1"/>
          </p:nvPr>
        </p:nvSpPr>
        <p:spPr>
          <a:xfrm>
            <a:off x="1940550" y="3234519"/>
            <a:ext cx="11529790" cy="6823881"/>
          </a:xfrm>
          <a:prstGeom prst="rect">
            <a:avLst/>
          </a:prstGeom>
          <a:noFill/>
          <a:ln>
            <a:noFill/>
          </a:ln>
        </p:spPr>
        <p:txBody>
          <a:bodyPr spcFirstLastPara="1" wrap="square" lIns="91425" tIns="45700" rIns="91425" bIns="45700" anchor="t" anchorCtr="0">
            <a:noAutofit/>
          </a:bodyPr>
          <a:lstStyle/>
          <a:p>
            <a:pPr indent="-457200">
              <a:spcBef>
                <a:spcPts val="0"/>
              </a:spcBef>
            </a:pPr>
            <a:r>
              <a:rPr lang="en-US" sz="3500" b="1" dirty="0">
                <a:solidFill>
                  <a:schemeClr val="dk1"/>
                </a:solidFill>
              </a:rPr>
              <a:t>User-Driven Analysis: </a:t>
            </a:r>
          </a:p>
          <a:p>
            <a:pPr lvl="1">
              <a:spcBef>
                <a:spcPts val="0"/>
              </a:spcBef>
            </a:pPr>
            <a:r>
              <a:rPr lang="en-US" sz="3500" dirty="0">
                <a:solidFill>
                  <a:schemeClr val="dk1"/>
                </a:solidFill>
              </a:rPr>
              <a:t>Prompts were used to tailor the analysis to the user’s specific interests. </a:t>
            </a:r>
          </a:p>
          <a:p>
            <a:pPr lvl="1">
              <a:spcBef>
                <a:spcPts val="0"/>
              </a:spcBef>
            </a:pPr>
            <a:r>
              <a:rPr lang="en-US" sz="3500" dirty="0">
                <a:solidFill>
                  <a:schemeClr val="dk1"/>
                </a:solidFill>
              </a:rPr>
              <a:t>Users can select specific variables, a range of values for a variable, or a dataset location for customized investigation.</a:t>
            </a:r>
          </a:p>
          <a:p>
            <a:pPr>
              <a:spcBef>
                <a:spcPts val="0"/>
              </a:spcBef>
            </a:pPr>
            <a:r>
              <a:rPr lang="en-US" sz="3500" b="1" dirty="0">
                <a:solidFill>
                  <a:schemeClr val="dk1"/>
                </a:solidFill>
              </a:rPr>
              <a:t>Customized Reports:</a:t>
            </a:r>
          </a:p>
          <a:p>
            <a:pPr lvl="1">
              <a:spcBef>
                <a:spcPts val="0"/>
              </a:spcBef>
            </a:pPr>
            <a:r>
              <a:rPr lang="en-US" sz="3500" dirty="0">
                <a:solidFill>
                  <a:schemeClr val="dk1"/>
                </a:solidFill>
              </a:rPr>
              <a:t>Framework produces tailored reports with highlighted total columns, enhancing visual appeal for the analysis team.</a:t>
            </a:r>
          </a:p>
          <a:p>
            <a:pPr>
              <a:spcBef>
                <a:spcPts val="0"/>
              </a:spcBef>
            </a:pPr>
            <a:r>
              <a:rPr lang="en-US" sz="3500" b="1" dirty="0">
                <a:solidFill>
                  <a:schemeClr val="dk1"/>
                </a:solidFill>
              </a:rPr>
              <a:t>Comprehensive Framework: </a:t>
            </a:r>
          </a:p>
          <a:p>
            <a:pPr lvl="1">
              <a:spcBef>
                <a:spcPts val="0"/>
              </a:spcBef>
            </a:pPr>
            <a:r>
              <a:rPr lang="en-US" sz="3500" dirty="0">
                <a:solidFill>
                  <a:schemeClr val="dk1"/>
                </a:solidFill>
              </a:rPr>
              <a:t>Designed a wide range of complex queries related to energy consumption, population dynamics, and environmental impact.</a:t>
            </a:r>
          </a:p>
        </p:txBody>
      </p:sp>
      <p:sp>
        <p:nvSpPr>
          <p:cNvPr id="9" name="Google Shape;125;p4">
            <a:extLst>
              <a:ext uri="{FF2B5EF4-FFF2-40B4-BE49-F238E27FC236}">
                <a16:creationId xmlns:a16="http://schemas.microsoft.com/office/drawing/2014/main" id="{68459DB9-1057-5175-A122-93CCD3783A5A}"/>
              </a:ext>
            </a:extLst>
          </p:cNvPr>
          <p:cNvSpPr txBox="1">
            <a:spLocks/>
          </p:cNvSpPr>
          <p:nvPr/>
        </p:nvSpPr>
        <p:spPr>
          <a:xfrm>
            <a:off x="1940550" y="2536088"/>
            <a:ext cx="15849248" cy="129893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95300" algn="l" rtl="0">
              <a:lnSpc>
                <a:spcPct val="90000"/>
              </a:lnSpc>
              <a:spcBef>
                <a:spcPts val="1500"/>
              </a:spcBef>
              <a:spcAft>
                <a:spcPts val="0"/>
              </a:spcAft>
              <a:buClr>
                <a:srgbClr val="0666D1"/>
              </a:buClr>
              <a:buSzPts val="4200"/>
              <a:buFont typeface="Arial"/>
              <a:buChar char="•"/>
              <a:defRPr sz="4200" b="0" i="0" u="none" strike="noStrike" cap="none">
                <a:solidFill>
                  <a:srgbClr val="0666D1"/>
                </a:solidFill>
                <a:latin typeface="Calibri"/>
                <a:ea typeface="Calibri"/>
                <a:cs typeface="Calibri"/>
                <a:sym typeface="Calibri"/>
              </a:defRPr>
            </a:lvl1pPr>
            <a:lvl2pPr marL="914400" marR="0" lvl="1" indent="-457200" algn="l" rtl="0">
              <a:lnSpc>
                <a:spcPct val="90000"/>
              </a:lnSpc>
              <a:spcBef>
                <a:spcPts val="750"/>
              </a:spcBef>
              <a:spcAft>
                <a:spcPts val="0"/>
              </a:spcAft>
              <a:buClr>
                <a:srgbClr val="0666D1"/>
              </a:buClr>
              <a:buSzPts val="3600"/>
              <a:buFont typeface="Arial"/>
              <a:buChar char="•"/>
              <a:defRPr sz="3600" b="0" i="0" u="none" strike="noStrike" cap="none">
                <a:solidFill>
                  <a:srgbClr val="0666D1"/>
                </a:solidFill>
                <a:latin typeface="Calibri"/>
                <a:ea typeface="Calibri"/>
                <a:cs typeface="Calibri"/>
                <a:sym typeface="Calibri"/>
              </a:defRPr>
            </a:lvl2pPr>
            <a:lvl3pPr marL="1371600" marR="0" lvl="2" indent="-419100" algn="l" rtl="0">
              <a:lnSpc>
                <a:spcPct val="90000"/>
              </a:lnSpc>
              <a:spcBef>
                <a:spcPts val="750"/>
              </a:spcBef>
              <a:spcAft>
                <a:spcPts val="0"/>
              </a:spcAft>
              <a:buClr>
                <a:srgbClr val="0666D1"/>
              </a:buClr>
              <a:buSzPts val="3000"/>
              <a:buFont typeface="Arial"/>
              <a:buChar char="•"/>
              <a:defRPr sz="3000" b="0" i="0" u="none" strike="noStrike" cap="none">
                <a:solidFill>
                  <a:srgbClr val="0666D1"/>
                </a:solidFill>
                <a:latin typeface="Calibri"/>
                <a:ea typeface="Calibri"/>
                <a:cs typeface="Calibri"/>
                <a:sym typeface="Calibri"/>
              </a:defRPr>
            </a:lvl3pPr>
            <a:lvl4pPr marL="1828800" marR="0" lvl="3" indent="-400050" algn="l" rtl="0">
              <a:lnSpc>
                <a:spcPct val="90000"/>
              </a:lnSpc>
              <a:spcBef>
                <a:spcPts val="750"/>
              </a:spcBef>
              <a:spcAft>
                <a:spcPts val="0"/>
              </a:spcAft>
              <a:buClr>
                <a:srgbClr val="0666D1"/>
              </a:buClr>
              <a:buSzPts val="2700"/>
              <a:buFont typeface="Arial"/>
              <a:buChar char="•"/>
              <a:defRPr sz="2700" b="0" i="0" u="none" strike="noStrike" cap="none">
                <a:solidFill>
                  <a:srgbClr val="0666D1"/>
                </a:solidFill>
                <a:latin typeface="Calibri"/>
                <a:ea typeface="Calibri"/>
                <a:cs typeface="Calibri"/>
                <a:sym typeface="Calibri"/>
              </a:defRPr>
            </a:lvl4pPr>
            <a:lvl5pPr marL="2286000" marR="0" lvl="4" indent="-400050" algn="l" rtl="0">
              <a:lnSpc>
                <a:spcPct val="90000"/>
              </a:lnSpc>
              <a:spcBef>
                <a:spcPts val="750"/>
              </a:spcBef>
              <a:spcAft>
                <a:spcPts val="0"/>
              </a:spcAft>
              <a:buClr>
                <a:srgbClr val="0666D1"/>
              </a:buClr>
              <a:buSzPts val="2700"/>
              <a:buFont typeface="Arial"/>
              <a:buChar char="•"/>
              <a:defRPr sz="2700" b="0" i="0" u="none" strike="noStrike" cap="none">
                <a:solidFill>
                  <a:srgbClr val="0666D1"/>
                </a:solidFill>
                <a:latin typeface="Calibri"/>
                <a:ea typeface="Calibri"/>
                <a:cs typeface="Calibri"/>
                <a:sym typeface="Calibri"/>
              </a:defRPr>
            </a:lvl5pPr>
            <a:lvl6pPr marL="2743200" marR="0" lvl="5" indent="-342900" algn="l" rtl="0">
              <a:lnSpc>
                <a:spcPct val="90000"/>
              </a:lnSpc>
              <a:spcBef>
                <a:spcPts val="750"/>
              </a:spcBef>
              <a:spcAft>
                <a:spcPts val="0"/>
              </a:spcAft>
              <a:buClr>
                <a:schemeClr val="dk1"/>
              </a:buClr>
              <a:buSzPts val="1800"/>
              <a:buFont typeface="Arial"/>
              <a:buChar char="•"/>
              <a:defRPr sz="27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750"/>
              </a:spcBef>
              <a:spcAft>
                <a:spcPts val="0"/>
              </a:spcAft>
              <a:buClr>
                <a:schemeClr val="dk1"/>
              </a:buClr>
              <a:buSzPts val="1800"/>
              <a:buFont typeface="Arial"/>
              <a:buChar char="•"/>
              <a:defRPr sz="27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750"/>
              </a:spcBef>
              <a:spcAft>
                <a:spcPts val="0"/>
              </a:spcAft>
              <a:buClr>
                <a:schemeClr val="dk1"/>
              </a:buClr>
              <a:buSzPts val="1800"/>
              <a:buFont typeface="Arial"/>
              <a:buChar char="•"/>
              <a:defRPr sz="27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750"/>
              </a:spcBef>
              <a:spcAft>
                <a:spcPts val="0"/>
              </a:spcAft>
              <a:buClr>
                <a:schemeClr val="dk1"/>
              </a:buClr>
              <a:buSzPts val="1800"/>
              <a:buFont typeface="Arial"/>
              <a:buChar char="•"/>
              <a:defRPr sz="2700" b="0" i="0" u="none" strike="noStrike" cap="none">
                <a:solidFill>
                  <a:schemeClr val="dk1"/>
                </a:solidFill>
                <a:latin typeface="Calibri"/>
                <a:ea typeface="Calibri"/>
                <a:cs typeface="Calibri"/>
                <a:sym typeface="Calibri"/>
              </a:defRPr>
            </a:lvl9pPr>
          </a:lstStyle>
          <a:p>
            <a:pPr indent="-457200">
              <a:spcBef>
                <a:spcPts val="0"/>
              </a:spcBef>
            </a:pPr>
            <a:r>
              <a:rPr lang="en-US" sz="3500" dirty="0">
                <a:solidFill>
                  <a:schemeClr val="dk1"/>
                </a:solidFill>
              </a:rPr>
              <a:t>Developed a flexible analytical framework using the SAS</a:t>
            </a:r>
            <a:r>
              <a:rPr lang="en-US" sz="3600" dirty="0">
                <a:solidFill>
                  <a:schemeClr val="tx1"/>
                </a:solidFill>
                <a:latin typeface="Calibri" panose="020F0502020204030204" pitchFamily="34" charset="0"/>
                <a:cs typeface="Calibri" panose="020F0502020204030204" pitchFamily="34" charset="0"/>
              </a:rPr>
              <a:t>®</a:t>
            </a:r>
            <a:r>
              <a:rPr lang="en-US" sz="3600" b="1" dirty="0">
                <a:solidFill>
                  <a:schemeClr val="tx1"/>
                </a:solidFill>
                <a:latin typeface="Calibri" panose="020F0502020204030204" pitchFamily="34" charset="0"/>
                <a:cs typeface="Calibri" panose="020F0502020204030204" pitchFamily="34" charset="0"/>
              </a:rPr>
              <a:t> </a:t>
            </a:r>
            <a:r>
              <a:rPr lang="en-US" sz="3500" dirty="0">
                <a:solidFill>
                  <a:schemeClr val="dk1"/>
                </a:solidFill>
              </a:rPr>
              <a:t>Enterprise Guide.</a:t>
            </a:r>
          </a:p>
        </p:txBody>
      </p:sp>
    </p:spTree>
    <p:custDataLst>
      <p:tags r:id="rId1"/>
    </p:custDataLst>
    <p:extLst>
      <p:ext uri="{BB962C8B-B14F-4D97-AF65-F5344CB8AC3E}">
        <p14:creationId xmlns:p14="http://schemas.microsoft.com/office/powerpoint/2010/main" val="170043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dissolv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dissolve">
                                      <p:cBhvr>
                                        <p:cTn id="17" dur="500"/>
                                        <p:tgtEl>
                                          <p:spTgt spid="8">
                                            <p:txEl>
                                              <p:pRg st="0" end="0"/>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dissolve">
                                      <p:cBhvr>
                                        <p:cTn id="20" dur="500"/>
                                        <p:tgtEl>
                                          <p:spTgt spid="8">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dissolve">
                                      <p:cBhvr>
                                        <p:cTn id="23" dur="500"/>
                                        <p:tgtEl>
                                          <p:spTgt spid="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dissolve">
                                      <p:cBhvr>
                                        <p:cTn id="28" dur="500"/>
                                        <p:tgtEl>
                                          <p:spTgt spid="8">
                                            <p:txEl>
                                              <p:pRg st="3" end="3"/>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dissolve">
                                      <p:cBhvr>
                                        <p:cTn id="31" dur="500"/>
                                        <p:tgtEl>
                                          <p:spTgt spid="8">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dissolve">
                                      <p:cBhvr>
                                        <p:cTn id="36" dur="500"/>
                                        <p:tgtEl>
                                          <p:spTgt spid="8">
                                            <p:txEl>
                                              <p:pRg st="5" end="5"/>
                                            </p:tx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
                                            <p:txEl>
                                              <p:pRg st="6" end="6"/>
                                            </p:txEl>
                                          </p:spTgt>
                                        </p:tgtEl>
                                        <p:attrNameLst>
                                          <p:attrName>style.visibility</p:attrName>
                                        </p:attrNameLst>
                                      </p:cBhvr>
                                      <p:to>
                                        <p:strVal val="visible"/>
                                      </p:to>
                                    </p:set>
                                    <p:animEffect transition="in" filter="dissolve">
                                      <p:cBhvr>
                                        <p:cTn id="39" dur="500"/>
                                        <p:tgtEl>
                                          <p:spTgt spid="8">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dissolv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8" grpId="0" uiExpand="1" build="p"/>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3"/>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666D1"/>
              </a:buClr>
              <a:buSzPts val="6600"/>
              <a:buFont typeface="Calibri"/>
              <a:buNone/>
            </a:pPr>
            <a:r>
              <a:rPr lang="en-US" b="1" dirty="0"/>
              <a:t>Future Research</a:t>
            </a:r>
            <a:endParaRPr dirty="0"/>
          </a:p>
        </p:txBody>
      </p:sp>
      <p:sp>
        <p:nvSpPr>
          <p:cNvPr id="225" name="Google Shape;225;p13"/>
          <p:cNvSpPr txBox="1">
            <a:spLocks noGrp="1"/>
          </p:cNvSpPr>
          <p:nvPr>
            <p:ph type="body" idx="1"/>
          </p:nvPr>
        </p:nvSpPr>
        <p:spPr>
          <a:xfrm>
            <a:off x="1607700" y="2668600"/>
            <a:ext cx="15072600" cy="6527100"/>
          </a:xfrm>
          <a:prstGeom prst="rect">
            <a:avLst/>
          </a:prstGeom>
          <a:noFill/>
          <a:ln>
            <a:noFill/>
          </a:ln>
        </p:spPr>
        <p:txBody>
          <a:bodyPr spcFirstLastPara="1" wrap="square" lIns="91425" tIns="45700" rIns="91425" bIns="45700" anchor="t" anchorCtr="0">
            <a:normAutofit/>
          </a:bodyPr>
          <a:lstStyle/>
          <a:p>
            <a:pPr marL="342900" lvl="0" indent="-298450" algn="l" rtl="0">
              <a:lnSpc>
                <a:spcPct val="90000"/>
              </a:lnSpc>
              <a:spcBef>
                <a:spcPts val="0"/>
              </a:spcBef>
              <a:spcAft>
                <a:spcPts val="0"/>
              </a:spcAft>
              <a:buClr>
                <a:srgbClr val="000000"/>
              </a:buClr>
              <a:buSzPts val="3500"/>
              <a:buChar char="•"/>
            </a:pPr>
            <a:r>
              <a:rPr lang="en-US" sz="3500" dirty="0">
                <a:solidFill>
                  <a:srgbClr val="000000"/>
                </a:solidFill>
              </a:rPr>
              <a:t>For more in-depth research, all countries can be considered from both datasets </a:t>
            </a:r>
          </a:p>
          <a:p>
            <a:pPr marL="342900" lvl="0" indent="-298450" algn="l" rtl="0">
              <a:lnSpc>
                <a:spcPct val="90000"/>
              </a:lnSpc>
              <a:spcBef>
                <a:spcPts val="0"/>
              </a:spcBef>
              <a:spcAft>
                <a:spcPts val="0"/>
              </a:spcAft>
              <a:buClr>
                <a:srgbClr val="000000"/>
              </a:buClr>
              <a:buSzPts val="3500"/>
              <a:buChar char="•"/>
            </a:pPr>
            <a:endParaRPr lang="en-US" sz="3500" dirty="0">
              <a:solidFill>
                <a:srgbClr val="000000"/>
              </a:solidFill>
            </a:endParaRPr>
          </a:p>
          <a:p>
            <a:pPr marL="342900" lvl="0" indent="-298450" algn="l" rtl="0">
              <a:lnSpc>
                <a:spcPct val="90000"/>
              </a:lnSpc>
              <a:spcBef>
                <a:spcPts val="0"/>
              </a:spcBef>
              <a:spcAft>
                <a:spcPts val="0"/>
              </a:spcAft>
              <a:buClr>
                <a:srgbClr val="000000"/>
              </a:buClr>
              <a:buSzPts val="3500"/>
              <a:buChar char="•"/>
            </a:pPr>
            <a:r>
              <a:rPr lang="en-US" sz="3500" dirty="0">
                <a:solidFill>
                  <a:srgbClr val="000000"/>
                </a:solidFill>
              </a:rPr>
              <a:t>New variable for clean energy can be added because renewable energy does not always mean clean energy (i.e. biofuels)</a:t>
            </a:r>
          </a:p>
          <a:p>
            <a:pPr marL="342900" lvl="0" indent="-298450" algn="l" rtl="0">
              <a:lnSpc>
                <a:spcPct val="90000"/>
              </a:lnSpc>
              <a:spcBef>
                <a:spcPts val="1500"/>
              </a:spcBef>
              <a:spcAft>
                <a:spcPts val="0"/>
              </a:spcAft>
              <a:buClr>
                <a:srgbClr val="000000"/>
              </a:buClr>
              <a:buSzPts val="3500"/>
              <a:buChar char="•"/>
            </a:pPr>
            <a:r>
              <a:rPr lang="en-US" sz="3500" dirty="0">
                <a:solidFill>
                  <a:srgbClr val="000000"/>
                </a:solidFill>
              </a:rPr>
              <a:t>Population density, with variations between sparse and densely populated countries. </a:t>
            </a:r>
            <a:endParaRPr sz="3500" dirty="0">
              <a:solidFill>
                <a:srgbClr val="000000"/>
              </a:solidFill>
            </a:endParaRPr>
          </a:p>
          <a:p>
            <a:pPr marL="342900" lvl="0" indent="-298450" algn="l" rtl="0">
              <a:lnSpc>
                <a:spcPct val="90000"/>
              </a:lnSpc>
              <a:spcBef>
                <a:spcPts val="1500"/>
              </a:spcBef>
              <a:spcAft>
                <a:spcPts val="0"/>
              </a:spcAft>
              <a:buClr>
                <a:srgbClr val="000000"/>
              </a:buClr>
              <a:buSzPts val="3500"/>
              <a:buChar char="•"/>
            </a:pPr>
            <a:r>
              <a:rPr lang="en-US" sz="3500" dirty="0">
                <a:solidFill>
                  <a:srgbClr val="000000"/>
                </a:solidFill>
              </a:rPr>
              <a:t>A country's reliance on industry or agriculture is likely to impact its energy consumption trends.</a:t>
            </a:r>
            <a:endParaRPr sz="3500" dirty="0">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dissolve">
                                      <p:cBhvr>
                                        <p:cTn id="7" dur="500"/>
                                        <p:tgtEl>
                                          <p:spTgt spid="2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5">
                                            <p:txEl>
                                              <p:pRg st="0" end="0"/>
                                            </p:txEl>
                                          </p:spTgt>
                                        </p:tgtEl>
                                        <p:attrNameLst>
                                          <p:attrName>style.visibility</p:attrName>
                                        </p:attrNameLst>
                                      </p:cBhvr>
                                      <p:to>
                                        <p:strVal val="visible"/>
                                      </p:to>
                                    </p:set>
                                    <p:animEffect transition="in" filter="dissolve">
                                      <p:cBhvr>
                                        <p:cTn id="12" dur="500"/>
                                        <p:tgtEl>
                                          <p:spTgt spid="2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5">
                                            <p:txEl>
                                              <p:pRg st="2" end="2"/>
                                            </p:txEl>
                                          </p:spTgt>
                                        </p:tgtEl>
                                        <p:attrNameLst>
                                          <p:attrName>style.visibility</p:attrName>
                                        </p:attrNameLst>
                                      </p:cBhvr>
                                      <p:to>
                                        <p:strVal val="visible"/>
                                      </p:to>
                                    </p:set>
                                    <p:animEffect transition="in" filter="dissolve">
                                      <p:cBhvr>
                                        <p:cTn id="17" dur="500"/>
                                        <p:tgtEl>
                                          <p:spTgt spid="2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25">
                                            <p:txEl>
                                              <p:pRg st="3" end="3"/>
                                            </p:txEl>
                                          </p:spTgt>
                                        </p:tgtEl>
                                        <p:attrNameLst>
                                          <p:attrName>style.visibility</p:attrName>
                                        </p:attrNameLst>
                                      </p:cBhvr>
                                      <p:to>
                                        <p:strVal val="visible"/>
                                      </p:to>
                                    </p:set>
                                    <p:animEffect transition="in" filter="dissolve">
                                      <p:cBhvr>
                                        <p:cTn id="22" dur="500"/>
                                        <p:tgtEl>
                                          <p:spTgt spid="22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25">
                                            <p:txEl>
                                              <p:pRg st="4" end="4"/>
                                            </p:txEl>
                                          </p:spTgt>
                                        </p:tgtEl>
                                        <p:attrNameLst>
                                          <p:attrName>style.visibility</p:attrName>
                                        </p:attrNameLst>
                                      </p:cBhvr>
                                      <p:to>
                                        <p:strVal val="visible"/>
                                      </p:to>
                                    </p:set>
                                    <p:animEffect transition="in" filter="dissolve">
                                      <p:cBhvr>
                                        <p:cTn id="27" dur="500"/>
                                        <p:tgtEl>
                                          <p:spTgt spid="2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4"/>
          <p:cNvSpPr/>
          <p:nvPr/>
        </p:nvSpPr>
        <p:spPr>
          <a:xfrm>
            <a:off x="3886200" y="4279067"/>
            <a:ext cx="10515600" cy="172886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A2CDED"/>
              </a:buClr>
              <a:buSzPts val="4400"/>
              <a:buFont typeface="Calibri"/>
              <a:buNone/>
            </a:pPr>
            <a:r>
              <a:rPr lang="en-US" sz="11400" b="0" i="0" u="none" strike="noStrike" cap="none" dirty="0">
                <a:solidFill>
                  <a:srgbClr val="A2CDED"/>
                </a:solidFill>
                <a:latin typeface="Calibri"/>
                <a:ea typeface="Calibri"/>
                <a:cs typeface="Calibri"/>
                <a:sym typeface="Calibri"/>
              </a:rPr>
              <a:t>Thank you!</a:t>
            </a:r>
            <a:endParaRPr lang="en-US" sz="4200" b="0" i="0" u="none" strike="noStrike" cap="none" dirty="0">
              <a:solidFill>
                <a:schemeClr val="dk2"/>
              </a:solidFill>
              <a:latin typeface="Calibri"/>
              <a:ea typeface="Calibri"/>
              <a:cs typeface="Calibri"/>
              <a:sym typeface="Calibri"/>
            </a:endParaRPr>
          </a:p>
          <a:p>
            <a:pPr marL="0" marR="0" lvl="0" indent="0" algn="ctr" rtl="0">
              <a:lnSpc>
                <a:spcPct val="90000"/>
              </a:lnSpc>
              <a:spcBef>
                <a:spcPts val="0"/>
              </a:spcBef>
              <a:spcAft>
                <a:spcPts val="0"/>
              </a:spcAft>
              <a:buClr>
                <a:srgbClr val="A2CDED"/>
              </a:buClr>
              <a:buSzPts val="4400"/>
              <a:buFont typeface="Calibri"/>
              <a:buNone/>
            </a:pPr>
            <a:endParaRPr sz="2000" b="0" i="0" u="none" strike="noStrike" cap="none" dirty="0">
              <a:solidFill>
                <a:schemeClr val="dk2"/>
              </a:solidFill>
              <a:latin typeface="Calibri"/>
              <a:ea typeface="Calibri"/>
              <a:cs typeface="Calibri"/>
              <a:sym typeface="Calibri"/>
            </a:endParaRPr>
          </a:p>
        </p:txBody>
      </p:sp>
      <p:sp>
        <p:nvSpPr>
          <p:cNvPr id="10" name="Google Shape;230;p14">
            <a:extLst>
              <a:ext uri="{FF2B5EF4-FFF2-40B4-BE49-F238E27FC236}">
                <a16:creationId xmlns:a16="http://schemas.microsoft.com/office/drawing/2014/main" id="{9F432CEB-D424-F5A3-34B1-22F50961F921}"/>
              </a:ext>
            </a:extLst>
          </p:cNvPr>
          <p:cNvSpPr/>
          <p:nvPr/>
        </p:nvSpPr>
        <p:spPr>
          <a:xfrm>
            <a:off x="3886200" y="6007932"/>
            <a:ext cx="10515600" cy="1728865"/>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ctr" rtl="0">
              <a:lnSpc>
                <a:spcPct val="90000"/>
              </a:lnSpc>
              <a:spcBef>
                <a:spcPts val="0"/>
              </a:spcBef>
              <a:spcAft>
                <a:spcPts val="0"/>
              </a:spcAft>
              <a:buClr>
                <a:srgbClr val="A2CDED"/>
              </a:buClr>
              <a:buSzPts val="4400"/>
              <a:buFont typeface="Calibri"/>
              <a:buNone/>
            </a:pPr>
            <a:br>
              <a:rPr lang="en-US" sz="4200" b="0" i="0" u="none" strike="noStrike" cap="none" dirty="0">
                <a:solidFill>
                  <a:srgbClr val="D8D8D8"/>
                </a:solidFill>
                <a:latin typeface="Calibri"/>
                <a:ea typeface="Calibri"/>
                <a:cs typeface="Calibri"/>
                <a:sym typeface="Calibri"/>
              </a:rPr>
            </a:br>
            <a:r>
              <a:rPr lang="en-US" sz="4200" dirty="0">
                <a:solidFill>
                  <a:schemeClr val="bg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gagana.udaykumar</a:t>
            </a:r>
            <a:r>
              <a:rPr lang="en-US" sz="4200" b="0" i="0" u="none" strike="noStrike" cap="none" dirty="0">
                <a:solidFill>
                  <a:schemeClr val="bg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a:t>
            </a:r>
            <a:r>
              <a:rPr lang="en-US" sz="4200" dirty="0">
                <a:solidFill>
                  <a:schemeClr val="bg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my.utsa.edu</a:t>
            </a:r>
            <a:endParaRPr lang="en-US" sz="4200" dirty="0">
              <a:solidFill>
                <a:schemeClr val="bg1"/>
              </a:solidFill>
              <a:latin typeface="Calibri"/>
              <a:ea typeface="Calibri"/>
              <a:cs typeface="Calibri"/>
              <a:sym typeface="Calibri"/>
            </a:endParaRPr>
          </a:p>
          <a:p>
            <a:pPr marL="0" marR="0" lvl="0" indent="0" algn="ctr" rtl="0">
              <a:lnSpc>
                <a:spcPct val="90000"/>
              </a:lnSpc>
              <a:spcBef>
                <a:spcPts val="0"/>
              </a:spcBef>
              <a:spcAft>
                <a:spcPts val="0"/>
              </a:spcAft>
              <a:buClr>
                <a:srgbClr val="A2CDED"/>
              </a:buClr>
              <a:buSzPts val="4400"/>
              <a:buFont typeface="Calibri"/>
              <a:buNone/>
            </a:pPr>
            <a:r>
              <a:rPr lang="en-US" sz="4200" dirty="0">
                <a:solidFill>
                  <a:schemeClr val="bg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n</a:t>
            </a:r>
            <a:r>
              <a:rPr lang="en-US" sz="4200" b="0" i="0" u="none" strike="noStrike" cap="none" dirty="0">
                <a:solidFill>
                  <a:schemeClr val="bg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iharika.Bandlamudi@my.utsa.edu</a:t>
            </a:r>
            <a:endParaRPr lang="en-US" sz="4200" b="0" i="0" u="none" strike="noStrike" cap="none" dirty="0">
              <a:solidFill>
                <a:schemeClr val="bg1"/>
              </a:solidFill>
              <a:latin typeface="Calibri"/>
              <a:ea typeface="Calibri"/>
              <a:cs typeface="Calibri"/>
              <a:sym typeface="Calibri"/>
            </a:endParaRPr>
          </a:p>
          <a:p>
            <a:pPr marL="0" marR="0" lvl="0" indent="0" algn="ctr" rtl="0">
              <a:lnSpc>
                <a:spcPct val="90000"/>
              </a:lnSpc>
              <a:spcBef>
                <a:spcPts val="0"/>
              </a:spcBef>
              <a:spcAft>
                <a:spcPts val="0"/>
              </a:spcAft>
              <a:buClr>
                <a:srgbClr val="A2CDED"/>
              </a:buClr>
              <a:buSzPts val="4400"/>
              <a:buFont typeface="Calibri"/>
              <a:buNone/>
            </a:pPr>
            <a:r>
              <a:rPr lang="en-US" sz="4200" dirty="0">
                <a:solidFill>
                  <a:schemeClr val="bg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nupoor.Karnik@my.utsa.edu</a:t>
            </a:r>
            <a:endParaRPr lang="en-US" sz="4200" dirty="0">
              <a:solidFill>
                <a:schemeClr val="bg1"/>
              </a:solidFill>
              <a:latin typeface="Calibri"/>
              <a:ea typeface="Calibri"/>
              <a:cs typeface="Calibri"/>
              <a:sym typeface="Calibri"/>
            </a:endParaRPr>
          </a:p>
          <a:p>
            <a:pPr marL="0" marR="0" lvl="0" indent="0" algn="ctr" rtl="0">
              <a:lnSpc>
                <a:spcPct val="90000"/>
              </a:lnSpc>
              <a:spcBef>
                <a:spcPts val="0"/>
              </a:spcBef>
              <a:spcAft>
                <a:spcPts val="0"/>
              </a:spcAft>
              <a:buClr>
                <a:srgbClr val="A2CDED"/>
              </a:buClr>
              <a:buSzPts val="4400"/>
              <a:buFont typeface="Calibri"/>
              <a:buNone/>
            </a:pPr>
            <a:r>
              <a:rPr lang="en-US" sz="4200" dirty="0">
                <a:solidFill>
                  <a:schemeClr val="bg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k</a:t>
            </a:r>
            <a:r>
              <a:rPr lang="en-US" sz="4200" b="0" i="0" u="none" strike="noStrike" cap="none" dirty="0">
                <a:solidFill>
                  <a:schemeClr val="bg1"/>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i.Jeong@my.utsa.edu</a:t>
            </a:r>
            <a:endParaRPr lang="en-US" sz="4200" b="0" i="0" u="none" strike="noStrike" cap="none" dirty="0">
              <a:solidFill>
                <a:schemeClr val="bg1"/>
              </a:solidFill>
              <a:latin typeface="Calibri"/>
              <a:ea typeface="Calibri"/>
              <a:cs typeface="Calibri"/>
              <a:sym typeface="Calibri"/>
            </a:endParaRPr>
          </a:p>
          <a:p>
            <a:pPr marL="0" marR="0" lvl="0" indent="0" algn="ctr" rtl="0">
              <a:lnSpc>
                <a:spcPct val="90000"/>
              </a:lnSpc>
              <a:spcBef>
                <a:spcPts val="0"/>
              </a:spcBef>
              <a:spcAft>
                <a:spcPts val="0"/>
              </a:spcAft>
              <a:buClr>
                <a:srgbClr val="A2CDED"/>
              </a:buClr>
              <a:buSzPts val="4400"/>
              <a:buFont typeface="Calibri"/>
              <a:buNone/>
            </a:pPr>
            <a:endParaRPr sz="2000" b="0" i="0" u="none" strike="noStrike" cap="none" dirty="0">
              <a:solidFill>
                <a:schemeClr val="dk2"/>
              </a:solidFill>
              <a:latin typeface="Calibri"/>
              <a:ea typeface="Calibri"/>
              <a:cs typeface="Calibri"/>
              <a:sym typeface="Calibri"/>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0">
                                            <p:txEl>
                                              <p:pRg st="0" end="0"/>
                                            </p:txEl>
                                          </p:spTgt>
                                        </p:tgtEl>
                                        <p:attrNameLst>
                                          <p:attrName>style.visibility</p:attrName>
                                        </p:attrNameLst>
                                      </p:cBhvr>
                                      <p:to>
                                        <p:strVal val="visible"/>
                                      </p:to>
                                    </p:set>
                                    <p:animEffect transition="in" filter="dissolve">
                                      <p:cBhvr>
                                        <p:cTn id="7" dur="500"/>
                                        <p:tgtEl>
                                          <p:spTgt spid="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g2c5ad421d4e_3_50"/>
          <p:cNvSpPr txBox="1">
            <a:spLocks noGrp="1"/>
          </p:cNvSpPr>
          <p:nvPr>
            <p:ph type="title"/>
          </p:nvPr>
        </p:nvSpPr>
        <p:spPr>
          <a:xfrm>
            <a:off x="1257300" y="547688"/>
            <a:ext cx="15773400" cy="19884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666D1"/>
              </a:buClr>
              <a:buSzPts val="6600"/>
              <a:buFont typeface="Calibri"/>
              <a:buNone/>
            </a:pPr>
            <a:r>
              <a:rPr lang="en-US" b="1" dirty="0"/>
              <a:t>Data Source</a:t>
            </a:r>
            <a:endParaRPr dirty="0"/>
          </a:p>
        </p:txBody>
      </p:sp>
      <p:sp>
        <p:nvSpPr>
          <p:cNvPr id="75" name="Google Shape;75;g2c5ad421d4e_3_50"/>
          <p:cNvSpPr txBox="1"/>
          <p:nvPr/>
        </p:nvSpPr>
        <p:spPr>
          <a:xfrm>
            <a:off x="2200350" y="2773700"/>
            <a:ext cx="14199600" cy="1500126"/>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US" sz="3500" dirty="0">
                <a:latin typeface="Calibri"/>
                <a:ea typeface="Calibri"/>
                <a:cs typeface="Calibri"/>
                <a:sym typeface="Calibri"/>
              </a:rPr>
              <a:t>World Energy Consumption Data:</a:t>
            </a:r>
            <a:br>
              <a:rPr lang="en-US" sz="3500" dirty="0">
                <a:latin typeface="Calibri"/>
                <a:ea typeface="Calibri"/>
                <a:cs typeface="Calibri"/>
                <a:sym typeface="Calibri"/>
              </a:rPr>
            </a:br>
            <a:r>
              <a:rPr lang="en-US" sz="3500" u="sng" dirty="0">
                <a:solidFill>
                  <a:schemeClr val="hlink"/>
                </a:solidFill>
                <a:latin typeface="Calibri"/>
                <a:ea typeface="Calibri"/>
                <a:cs typeface="Calibri"/>
                <a:sym typeface="Calibri"/>
                <a:hlinkClick r:id="rId4"/>
              </a:rPr>
              <a:t>https://www.kaggle.com/datasets/nirmalprasad/world-energy-consumption</a:t>
            </a:r>
            <a:endParaRPr sz="3500" dirty="0">
              <a:latin typeface="Calibri"/>
              <a:ea typeface="Calibri"/>
              <a:cs typeface="Calibri"/>
              <a:sym typeface="Calibri"/>
            </a:endParaRPr>
          </a:p>
          <a:p>
            <a:pPr marL="0" lvl="0" indent="0" algn="l" rtl="0">
              <a:spcBef>
                <a:spcPts val="0"/>
              </a:spcBef>
              <a:spcAft>
                <a:spcPts val="0"/>
              </a:spcAft>
              <a:buNone/>
            </a:pPr>
            <a:endParaRPr sz="3500" dirty="0">
              <a:solidFill>
                <a:schemeClr val="lt1"/>
              </a:solidFill>
              <a:latin typeface="Calibri"/>
              <a:ea typeface="Calibri"/>
              <a:cs typeface="Calibri"/>
              <a:sym typeface="Calibri"/>
            </a:endParaRPr>
          </a:p>
        </p:txBody>
      </p:sp>
      <p:pic>
        <p:nvPicPr>
          <p:cNvPr id="76" name="Google Shape;76;g2c5ad421d4e_3_50"/>
          <p:cNvPicPr preferRelativeResize="0"/>
          <p:nvPr/>
        </p:nvPicPr>
        <p:blipFill>
          <a:blip r:embed="rId5">
            <a:alphaModFix/>
          </a:blip>
          <a:stretch>
            <a:fillRect/>
          </a:stretch>
        </p:blipFill>
        <p:spPr>
          <a:xfrm>
            <a:off x="2923100" y="7264850"/>
            <a:ext cx="2979566" cy="1150800"/>
          </a:xfrm>
          <a:prstGeom prst="rect">
            <a:avLst/>
          </a:prstGeom>
          <a:noFill/>
          <a:ln>
            <a:noFill/>
          </a:ln>
        </p:spPr>
      </p:pic>
      <p:pic>
        <p:nvPicPr>
          <p:cNvPr id="77" name="Google Shape;77;g2c5ad421d4e_3_50"/>
          <p:cNvPicPr preferRelativeResize="0"/>
          <p:nvPr/>
        </p:nvPicPr>
        <p:blipFill rotWithShape="1">
          <a:blip r:embed="rId6">
            <a:alphaModFix/>
          </a:blip>
          <a:srcRect l="19728" r="29042" b="17149"/>
          <a:stretch/>
        </p:blipFill>
        <p:spPr>
          <a:xfrm>
            <a:off x="8887600" y="7074350"/>
            <a:ext cx="5999526" cy="1902575"/>
          </a:xfrm>
          <a:prstGeom prst="rect">
            <a:avLst/>
          </a:prstGeom>
          <a:noFill/>
          <a:ln>
            <a:noFill/>
          </a:ln>
        </p:spPr>
      </p:pic>
      <p:sp>
        <p:nvSpPr>
          <p:cNvPr id="2" name="Google Shape;75;g2c5ad421d4e_3_50">
            <a:extLst>
              <a:ext uri="{FF2B5EF4-FFF2-40B4-BE49-F238E27FC236}">
                <a16:creationId xmlns:a16="http://schemas.microsoft.com/office/drawing/2014/main" id="{64630880-429B-D48E-D5A0-B095106E345F}"/>
              </a:ext>
            </a:extLst>
          </p:cNvPr>
          <p:cNvSpPr txBox="1"/>
          <p:nvPr/>
        </p:nvSpPr>
        <p:spPr>
          <a:xfrm>
            <a:off x="2200350" y="4273826"/>
            <a:ext cx="14199600" cy="234563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endParaRPr sz="3500" dirty="0">
              <a:latin typeface="Calibri"/>
              <a:ea typeface="Calibri"/>
              <a:cs typeface="Calibri"/>
              <a:sym typeface="Calibri"/>
            </a:endParaRPr>
          </a:p>
          <a:p>
            <a:pPr marL="0" lvl="0" indent="0" algn="l" rtl="0">
              <a:lnSpc>
                <a:spcPct val="115000"/>
              </a:lnSpc>
              <a:spcBef>
                <a:spcPts val="600"/>
              </a:spcBef>
              <a:spcAft>
                <a:spcPts val="0"/>
              </a:spcAft>
              <a:buClr>
                <a:schemeClr val="dk1"/>
              </a:buClr>
              <a:buSzPts val="1100"/>
              <a:buFont typeface="Arial"/>
              <a:buNone/>
            </a:pPr>
            <a:r>
              <a:rPr lang="en-US" sz="3500" dirty="0">
                <a:latin typeface="Calibri"/>
                <a:ea typeface="Calibri"/>
                <a:cs typeface="Calibri"/>
                <a:sym typeface="Calibri"/>
              </a:rPr>
              <a:t>World Population Data:</a:t>
            </a:r>
            <a:br>
              <a:rPr lang="en-US" sz="3500" dirty="0">
                <a:latin typeface="Calibri"/>
                <a:ea typeface="Calibri"/>
                <a:cs typeface="Calibri"/>
                <a:sym typeface="Calibri"/>
              </a:rPr>
            </a:br>
            <a:r>
              <a:rPr lang="en-US" sz="3500" u="sng" dirty="0">
                <a:solidFill>
                  <a:schemeClr val="hlink"/>
                </a:solidFill>
                <a:latin typeface="Calibri"/>
                <a:ea typeface="Calibri"/>
                <a:cs typeface="Calibri"/>
                <a:sym typeface="Calibri"/>
                <a:hlinkClick r:id="rId7"/>
              </a:rPr>
              <a:t>https://data.worldbank.org/indicator/SP.POP.TOTL</a:t>
            </a:r>
            <a:endParaRPr sz="3500" u="sng" dirty="0">
              <a:solidFill>
                <a:schemeClr val="hlink"/>
              </a:solidFill>
              <a:latin typeface="Calibri"/>
              <a:ea typeface="Calibri"/>
              <a:cs typeface="Calibri"/>
              <a:sym typeface="Calibri"/>
            </a:endParaRPr>
          </a:p>
          <a:p>
            <a:pPr marL="0" lvl="0" indent="0" algn="l" rtl="0">
              <a:spcBef>
                <a:spcPts val="0"/>
              </a:spcBef>
              <a:spcAft>
                <a:spcPts val="0"/>
              </a:spcAft>
              <a:buNone/>
            </a:pPr>
            <a:endParaRPr sz="3500" dirty="0">
              <a:solidFill>
                <a:schemeClr val="lt1"/>
              </a:solidFill>
              <a:latin typeface="Calibri"/>
              <a:ea typeface="Calibri"/>
              <a:cs typeface="Calibri"/>
              <a:sym typeface="Calibri"/>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dissolv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dissolv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dissolv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dissolve">
                                      <p:cBhvr>
                                        <p:cTn id="2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3"/>
          <p:cNvSpPr txBox="1">
            <a:spLocks noGrp="1"/>
          </p:cNvSpPr>
          <p:nvPr>
            <p:ph type="title"/>
          </p:nvPr>
        </p:nvSpPr>
        <p:spPr>
          <a:xfrm>
            <a:off x="1257300" y="547688"/>
            <a:ext cx="15773400" cy="198834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666D1"/>
              </a:buClr>
              <a:buSzPts val="6600"/>
              <a:buFont typeface="Calibri"/>
              <a:buNone/>
            </a:pPr>
            <a:r>
              <a:rPr lang="en-US" b="1" dirty="0"/>
              <a:t>Problem Statements</a:t>
            </a:r>
            <a:endParaRPr dirty="0"/>
          </a:p>
        </p:txBody>
      </p:sp>
      <p:sp>
        <p:nvSpPr>
          <p:cNvPr id="83" name="Google Shape;83;p3"/>
          <p:cNvSpPr txBox="1"/>
          <p:nvPr/>
        </p:nvSpPr>
        <p:spPr>
          <a:xfrm>
            <a:off x="9734100" y="6259875"/>
            <a:ext cx="7296600" cy="1847100"/>
          </a:xfrm>
          <a:prstGeom prst="rect">
            <a:avLst/>
          </a:prstGeom>
          <a:noFill/>
          <a:ln>
            <a:noFill/>
          </a:ln>
        </p:spPr>
        <p:txBody>
          <a:bodyPr spcFirstLastPara="1" wrap="square" lIns="91425" tIns="45700" rIns="91425" bIns="45700" anchor="t" anchorCtr="0">
            <a:spAutoFit/>
          </a:bodyPr>
          <a:lstStyle/>
          <a:p>
            <a:pPr marL="571500" marR="0" lvl="0" indent="-546100" algn="l" rtl="0">
              <a:spcBef>
                <a:spcPts val="0"/>
              </a:spcBef>
              <a:spcAft>
                <a:spcPts val="0"/>
              </a:spcAft>
              <a:buClr>
                <a:schemeClr val="dk1"/>
              </a:buClr>
              <a:buSzPts val="3800"/>
              <a:buFont typeface="Arial"/>
              <a:buChar char="•"/>
            </a:pPr>
            <a:r>
              <a:rPr lang="en-US" sz="3800" b="0" i="0" u="none" strike="noStrike" cap="none" dirty="0">
                <a:solidFill>
                  <a:schemeClr val="dk1"/>
                </a:solidFill>
                <a:latin typeface="Calibri"/>
                <a:ea typeface="Calibri"/>
                <a:cs typeface="Calibri"/>
                <a:sym typeface="Calibri"/>
              </a:rPr>
              <a:t>To analyze per capita </a:t>
            </a:r>
            <a:r>
              <a:rPr lang="en-US" sz="3800" dirty="0">
                <a:solidFill>
                  <a:schemeClr val="dk1"/>
                </a:solidFill>
                <a:latin typeface="Calibri"/>
                <a:ea typeface="Calibri"/>
                <a:cs typeface="Calibri"/>
                <a:sym typeface="Calibri"/>
              </a:rPr>
              <a:t>renewable and non-renewable e</a:t>
            </a:r>
            <a:r>
              <a:rPr lang="en-US" sz="3800" b="0" i="0" u="none" strike="noStrike" cap="none" dirty="0">
                <a:solidFill>
                  <a:schemeClr val="dk1"/>
                </a:solidFill>
                <a:latin typeface="Calibri"/>
                <a:ea typeface="Calibri"/>
                <a:cs typeface="Calibri"/>
                <a:sym typeface="Calibri"/>
              </a:rPr>
              <a:t>nergy </a:t>
            </a:r>
            <a:r>
              <a:rPr lang="en-US" sz="3800" dirty="0">
                <a:solidFill>
                  <a:schemeClr val="dk1"/>
                </a:solidFill>
                <a:latin typeface="Calibri"/>
                <a:ea typeface="Calibri"/>
                <a:cs typeface="Calibri"/>
                <a:sym typeface="Calibri"/>
              </a:rPr>
              <a:t>c</a:t>
            </a:r>
            <a:r>
              <a:rPr lang="en-US" sz="3800" b="0" i="0" u="none" strike="noStrike" cap="none" dirty="0">
                <a:solidFill>
                  <a:schemeClr val="dk1"/>
                </a:solidFill>
                <a:latin typeface="Calibri"/>
                <a:ea typeface="Calibri"/>
                <a:cs typeface="Calibri"/>
                <a:sym typeface="Calibri"/>
              </a:rPr>
              <a:t>onsumption</a:t>
            </a:r>
            <a:r>
              <a:rPr lang="en-US" sz="3800" dirty="0">
                <a:solidFill>
                  <a:schemeClr val="dk1"/>
                </a:solidFill>
                <a:latin typeface="Calibri"/>
                <a:ea typeface="Calibri"/>
                <a:cs typeface="Calibri"/>
                <a:sym typeface="Calibri"/>
              </a:rPr>
              <a:t> </a:t>
            </a:r>
            <a:r>
              <a:rPr lang="en-US" sz="3800" b="0" i="0" u="none" strike="noStrike" cap="none" dirty="0">
                <a:solidFill>
                  <a:schemeClr val="dk1"/>
                </a:solidFill>
                <a:latin typeface="Calibri"/>
                <a:ea typeface="Calibri"/>
                <a:cs typeface="Calibri"/>
                <a:sym typeface="Calibri"/>
              </a:rPr>
              <a:t>across</a:t>
            </a:r>
            <a:r>
              <a:rPr lang="en-US" sz="3800" dirty="0">
                <a:solidFill>
                  <a:schemeClr val="dk1"/>
                </a:solidFill>
                <a:latin typeface="Calibri"/>
                <a:ea typeface="Calibri"/>
                <a:cs typeface="Calibri"/>
                <a:sym typeface="Calibri"/>
              </a:rPr>
              <a:t> </a:t>
            </a:r>
            <a:r>
              <a:rPr lang="en-US" sz="3800" b="0" i="0" u="none" strike="noStrike" cap="none" dirty="0">
                <a:solidFill>
                  <a:schemeClr val="dk1"/>
                </a:solidFill>
                <a:latin typeface="Calibri"/>
                <a:ea typeface="Calibri"/>
                <a:cs typeface="Calibri"/>
                <a:sym typeface="Calibri"/>
              </a:rPr>
              <a:t>countries.</a:t>
            </a:r>
            <a:endParaRPr sz="3800" dirty="0">
              <a:solidFill>
                <a:schemeClr val="dk1"/>
              </a:solidFill>
              <a:latin typeface="Calibri"/>
              <a:ea typeface="Calibri"/>
              <a:cs typeface="Calibri"/>
              <a:sym typeface="Calibri"/>
            </a:endParaRPr>
          </a:p>
        </p:txBody>
      </p:sp>
      <p:sp>
        <p:nvSpPr>
          <p:cNvPr id="84" name="Google Shape;84;p3"/>
          <p:cNvSpPr txBox="1"/>
          <p:nvPr/>
        </p:nvSpPr>
        <p:spPr>
          <a:xfrm>
            <a:off x="2846325" y="6347622"/>
            <a:ext cx="6632700" cy="1671600"/>
          </a:xfrm>
          <a:prstGeom prst="rect">
            <a:avLst/>
          </a:prstGeom>
          <a:noFill/>
          <a:ln>
            <a:noFill/>
          </a:ln>
        </p:spPr>
        <p:txBody>
          <a:bodyPr spcFirstLastPara="1" wrap="square" lIns="91425" tIns="45700" rIns="91425" bIns="45700" anchor="t" anchorCtr="0">
            <a:spAutoFit/>
          </a:bodyPr>
          <a:lstStyle/>
          <a:p>
            <a:pPr marL="457200" lvl="0" indent="-469900" algn="l" rtl="0">
              <a:lnSpc>
                <a:spcPct val="90000"/>
              </a:lnSpc>
              <a:spcBef>
                <a:spcPts val="0"/>
              </a:spcBef>
              <a:spcAft>
                <a:spcPts val="0"/>
              </a:spcAft>
              <a:buClr>
                <a:schemeClr val="dk1"/>
              </a:buClr>
              <a:buSzPts val="3800"/>
              <a:buChar char="•"/>
            </a:pPr>
            <a:r>
              <a:rPr lang="en-US" sz="3800" dirty="0">
                <a:solidFill>
                  <a:schemeClr val="dk1"/>
                </a:solidFill>
                <a:latin typeface="Calibri"/>
                <a:ea typeface="Calibri"/>
                <a:cs typeface="Calibri"/>
                <a:sym typeface="Calibri"/>
              </a:rPr>
              <a:t>To investigate correlation between population size and energy consumption.</a:t>
            </a:r>
            <a:endParaRPr sz="3800" dirty="0">
              <a:solidFill>
                <a:schemeClr val="dk1"/>
              </a:solidFill>
              <a:latin typeface="Calibri"/>
              <a:ea typeface="Calibri"/>
              <a:cs typeface="Calibri"/>
              <a:sym typeface="Calibri"/>
            </a:endParaRPr>
          </a:p>
        </p:txBody>
      </p:sp>
      <p:pic>
        <p:nvPicPr>
          <p:cNvPr id="85" name="Google Shape;85;p3"/>
          <p:cNvPicPr preferRelativeResize="0"/>
          <p:nvPr/>
        </p:nvPicPr>
        <p:blipFill>
          <a:blip r:embed="rId4">
            <a:alphaModFix/>
          </a:blip>
          <a:stretch>
            <a:fillRect/>
          </a:stretch>
        </p:blipFill>
        <p:spPr>
          <a:xfrm>
            <a:off x="3211250" y="2825050"/>
            <a:ext cx="5757652" cy="3238688"/>
          </a:xfrm>
          <a:prstGeom prst="rect">
            <a:avLst/>
          </a:prstGeom>
          <a:noFill/>
          <a:ln>
            <a:noFill/>
          </a:ln>
        </p:spPr>
      </p:pic>
      <p:pic>
        <p:nvPicPr>
          <p:cNvPr id="86" name="Google Shape;86;p3"/>
          <p:cNvPicPr preferRelativeResize="0"/>
          <p:nvPr/>
        </p:nvPicPr>
        <p:blipFill>
          <a:blip r:embed="rId5">
            <a:alphaModFix/>
          </a:blip>
          <a:stretch>
            <a:fillRect/>
          </a:stretch>
        </p:blipFill>
        <p:spPr>
          <a:xfrm>
            <a:off x="10803552" y="2644708"/>
            <a:ext cx="4685626" cy="3419042"/>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dissolv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dissolve">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dissolve">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dissolve">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dissolve">
                                      <p:cBhvr>
                                        <p:cTn id="2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g2c5ad421d4e_5_0"/>
          <p:cNvSpPr txBox="1">
            <a:spLocks noGrp="1"/>
          </p:cNvSpPr>
          <p:nvPr>
            <p:ph type="title"/>
          </p:nvPr>
        </p:nvSpPr>
        <p:spPr>
          <a:xfrm>
            <a:off x="1257300" y="3788944"/>
            <a:ext cx="15773400" cy="19884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b="1" dirty="0"/>
              <a:t>Data Cleaning and Exploration</a:t>
            </a:r>
            <a:endParaRPr dirty="0"/>
          </a:p>
        </p:txBody>
      </p:sp>
      <p:pic>
        <p:nvPicPr>
          <p:cNvPr id="2" name="Picture 2" descr="Effective Ways to Clean Bad CRM Data | LogiChannel">
            <a:extLst>
              <a:ext uri="{FF2B5EF4-FFF2-40B4-BE49-F238E27FC236}">
                <a16:creationId xmlns:a16="http://schemas.microsoft.com/office/drawing/2014/main" id="{2144828B-F38B-C69F-FEBF-7A86B6AC2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4622" y="5849203"/>
            <a:ext cx="762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nifying Glass Searching GIF - MagnifyingGlass Searching Hovering ...">
            <a:extLst>
              <a:ext uri="{FF2B5EF4-FFF2-40B4-BE49-F238E27FC236}">
                <a16:creationId xmlns:a16="http://schemas.microsoft.com/office/drawing/2014/main" id="{860EAD6A-3195-2E62-18A3-CF0A31DC61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50" y="0"/>
            <a:ext cx="3968513" cy="396851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dissolv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9" name="Google Shape;99;p5"/>
          <p:cNvSpPr txBox="1">
            <a:spLocks noGrp="1"/>
          </p:cNvSpPr>
          <p:nvPr>
            <p:ph type="body" idx="1"/>
          </p:nvPr>
        </p:nvSpPr>
        <p:spPr>
          <a:xfrm>
            <a:off x="1365125" y="573313"/>
            <a:ext cx="15134700" cy="1071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666D1"/>
              </a:buClr>
              <a:buSzPts val="3600"/>
              <a:buNone/>
            </a:pPr>
            <a:r>
              <a:rPr lang="en-US" dirty="0"/>
              <a:t>Summary Statistics for Population and Energy Consumption (Pre-Cleaned) </a:t>
            </a:r>
            <a:endParaRPr dirty="0"/>
          </a:p>
        </p:txBody>
      </p:sp>
      <p:pic>
        <p:nvPicPr>
          <p:cNvPr id="100" name="Google Shape;100;p5"/>
          <p:cNvPicPr preferRelativeResize="0"/>
          <p:nvPr/>
        </p:nvPicPr>
        <p:blipFill>
          <a:blip r:embed="rId4">
            <a:alphaModFix/>
          </a:blip>
          <a:stretch>
            <a:fillRect/>
          </a:stretch>
        </p:blipFill>
        <p:spPr>
          <a:xfrm>
            <a:off x="2661313" y="1644613"/>
            <a:ext cx="5987937" cy="8109088"/>
          </a:xfrm>
          <a:prstGeom prst="rect">
            <a:avLst/>
          </a:prstGeom>
          <a:noFill/>
          <a:ln>
            <a:noFill/>
          </a:ln>
        </p:spPr>
      </p:pic>
      <p:pic>
        <p:nvPicPr>
          <p:cNvPr id="101" name="Google Shape;101;p5"/>
          <p:cNvPicPr preferRelativeResize="0"/>
          <p:nvPr/>
        </p:nvPicPr>
        <p:blipFill>
          <a:blip r:embed="rId5">
            <a:alphaModFix/>
          </a:blip>
          <a:stretch>
            <a:fillRect/>
          </a:stretch>
        </p:blipFill>
        <p:spPr>
          <a:xfrm>
            <a:off x="8925637" y="1644614"/>
            <a:ext cx="6455944" cy="8069074"/>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Effect transition="in" filter="dissolve">
                                      <p:cBhvr>
                                        <p:cTn id="7" dur="500"/>
                                        <p:tgtEl>
                                          <p:spTgt spid="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animEffect transition="in" filter="dissolve">
                                      <p:cBhvr>
                                        <p:cTn id="1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7" name="Google Shape;107;g2c5ad421d4e_1_20"/>
          <p:cNvPicPr preferRelativeResize="0"/>
          <p:nvPr/>
        </p:nvPicPr>
        <p:blipFill rotWithShape="1">
          <a:blip r:embed="rId4">
            <a:alphaModFix/>
          </a:blip>
          <a:srcRect r="7570" b="52265"/>
          <a:stretch/>
        </p:blipFill>
        <p:spPr>
          <a:xfrm>
            <a:off x="1884176" y="4749187"/>
            <a:ext cx="8569171" cy="2934503"/>
          </a:xfrm>
          <a:prstGeom prst="rect">
            <a:avLst/>
          </a:prstGeom>
          <a:noFill/>
          <a:ln>
            <a:noFill/>
          </a:ln>
        </p:spPr>
      </p:pic>
      <p:pic>
        <p:nvPicPr>
          <p:cNvPr id="108" name="Google Shape;108;g2c5ad421d4e_1_20"/>
          <p:cNvPicPr preferRelativeResize="0"/>
          <p:nvPr/>
        </p:nvPicPr>
        <p:blipFill rotWithShape="1">
          <a:blip r:embed="rId5">
            <a:alphaModFix/>
          </a:blip>
          <a:srcRect b="66875"/>
          <a:stretch/>
        </p:blipFill>
        <p:spPr>
          <a:xfrm>
            <a:off x="12002199" y="4749187"/>
            <a:ext cx="4770899" cy="2836476"/>
          </a:xfrm>
          <a:prstGeom prst="rect">
            <a:avLst/>
          </a:prstGeom>
          <a:noFill/>
          <a:ln>
            <a:noFill/>
          </a:ln>
        </p:spPr>
      </p:pic>
      <p:sp>
        <p:nvSpPr>
          <p:cNvPr id="110" name="Google Shape;110;g2c5ad421d4e_1_20"/>
          <p:cNvSpPr txBox="1"/>
          <p:nvPr/>
        </p:nvSpPr>
        <p:spPr>
          <a:xfrm>
            <a:off x="1270948" y="765001"/>
            <a:ext cx="12387600" cy="3648000"/>
          </a:xfrm>
          <a:prstGeom prst="rect">
            <a:avLst/>
          </a:prstGeom>
          <a:noFill/>
          <a:ln>
            <a:noFill/>
          </a:ln>
        </p:spPr>
        <p:txBody>
          <a:bodyPr spcFirstLastPara="1" wrap="square" lIns="91425" tIns="91425" rIns="91425" bIns="91425" anchor="t" anchorCtr="0">
            <a:spAutoFit/>
          </a:bodyPr>
          <a:lstStyle/>
          <a:p>
            <a:pPr marL="342900" lvl="0" indent="-298450" algn="l" rtl="0">
              <a:spcBef>
                <a:spcPts val="900"/>
              </a:spcBef>
              <a:spcAft>
                <a:spcPts val="0"/>
              </a:spcAft>
              <a:buClr>
                <a:schemeClr val="dk1"/>
              </a:buClr>
              <a:buSzPts val="3500"/>
              <a:buFont typeface="Calibri"/>
              <a:buChar char="•"/>
            </a:pPr>
            <a:r>
              <a:rPr lang="en-US" sz="3500" dirty="0">
                <a:solidFill>
                  <a:schemeClr val="dk1"/>
                </a:solidFill>
                <a:latin typeface="Calibri"/>
                <a:ea typeface="Calibri"/>
                <a:cs typeface="Calibri"/>
                <a:sym typeface="Calibri"/>
              </a:rPr>
              <a:t>Created a new table ‘population’ that selects top 20 most populous countries, years, and total population from World Population dataset.</a:t>
            </a:r>
            <a:endParaRPr sz="3500" dirty="0">
              <a:solidFill>
                <a:schemeClr val="dk1"/>
              </a:solidFill>
              <a:latin typeface="Calibri"/>
              <a:ea typeface="Calibri"/>
              <a:cs typeface="Calibri"/>
              <a:sym typeface="Calibri"/>
            </a:endParaRPr>
          </a:p>
          <a:p>
            <a:pPr marL="342900" lvl="0" indent="0" algn="l" rtl="0">
              <a:spcBef>
                <a:spcPts val="900"/>
              </a:spcBef>
              <a:spcAft>
                <a:spcPts val="0"/>
              </a:spcAft>
              <a:buNone/>
            </a:pPr>
            <a:endParaRPr sz="3500" dirty="0">
              <a:solidFill>
                <a:schemeClr val="dk1"/>
              </a:solidFill>
              <a:latin typeface="Calibri"/>
              <a:ea typeface="Calibri"/>
              <a:cs typeface="Calibri"/>
              <a:sym typeface="Calibri"/>
            </a:endParaRPr>
          </a:p>
          <a:p>
            <a:pPr marL="342900" lvl="0" indent="-298450" algn="l" rtl="0">
              <a:spcBef>
                <a:spcPts val="900"/>
              </a:spcBef>
              <a:spcAft>
                <a:spcPts val="600"/>
              </a:spcAft>
              <a:buClr>
                <a:schemeClr val="dk1"/>
              </a:buClr>
              <a:buSzPts val="3500"/>
              <a:buFont typeface="Calibri"/>
              <a:buChar char="•"/>
            </a:pPr>
            <a:r>
              <a:rPr lang="en-US" sz="3500" dirty="0">
                <a:solidFill>
                  <a:schemeClr val="dk1"/>
                </a:solidFill>
                <a:latin typeface="Calibri"/>
                <a:ea typeface="Calibri"/>
                <a:cs typeface="Calibri"/>
                <a:sym typeface="Calibri"/>
              </a:rPr>
              <a:t>This table will later be merged with World Energy Consumption dataset.</a:t>
            </a:r>
            <a:endParaRPr sz="3500" dirty="0">
              <a:solidFill>
                <a:schemeClr val="dk1"/>
              </a:solidFill>
              <a:latin typeface="Calibri"/>
              <a:ea typeface="Calibri"/>
              <a:cs typeface="Calibri"/>
              <a:sym typeface="Calibri"/>
            </a:endParaRPr>
          </a:p>
        </p:txBody>
      </p:sp>
      <p:pic>
        <p:nvPicPr>
          <p:cNvPr id="3074" name="Picture 2" descr="Image result for arrow with blue color annimated">
            <a:extLst>
              <a:ext uri="{FF2B5EF4-FFF2-40B4-BE49-F238E27FC236}">
                <a16:creationId xmlns:a16="http://schemas.microsoft.com/office/drawing/2014/main" id="{54092EB2-F90B-A6BC-8582-8AEC05470C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10752259" y="5689873"/>
            <a:ext cx="951027" cy="131928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dissolv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dissolv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dissolve">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dissolve">
                                      <p:cBhvr>
                                        <p:cTn id="22"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6" name="Google Shape;116;g2c5ad421d4e_3_21"/>
          <p:cNvPicPr preferRelativeResize="0"/>
          <p:nvPr/>
        </p:nvPicPr>
        <p:blipFill rotWithShape="1">
          <a:blip r:embed="rId4">
            <a:alphaModFix/>
          </a:blip>
          <a:srcRect r="53893"/>
          <a:stretch/>
        </p:blipFill>
        <p:spPr>
          <a:xfrm>
            <a:off x="2636648" y="5693304"/>
            <a:ext cx="6593900" cy="1745950"/>
          </a:xfrm>
          <a:prstGeom prst="rect">
            <a:avLst/>
          </a:prstGeom>
          <a:noFill/>
          <a:ln>
            <a:noFill/>
          </a:ln>
        </p:spPr>
      </p:pic>
      <p:pic>
        <p:nvPicPr>
          <p:cNvPr id="117" name="Google Shape;117;g2c5ad421d4e_3_21"/>
          <p:cNvPicPr preferRelativeResize="0"/>
          <p:nvPr/>
        </p:nvPicPr>
        <p:blipFill rotWithShape="1">
          <a:blip r:embed="rId5">
            <a:alphaModFix/>
          </a:blip>
          <a:srcRect r="37686"/>
          <a:stretch/>
        </p:blipFill>
        <p:spPr>
          <a:xfrm>
            <a:off x="11785837" y="5693303"/>
            <a:ext cx="4045565" cy="1321645"/>
          </a:xfrm>
          <a:prstGeom prst="rect">
            <a:avLst/>
          </a:prstGeom>
          <a:noFill/>
          <a:ln>
            <a:noFill/>
          </a:ln>
        </p:spPr>
      </p:pic>
      <p:sp>
        <p:nvSpPr>
          <p:cNvPr id="119" name="Google Shape;119;g2c5ad421d4e_3_21"/>
          <p:cNvSpPr txBox="1"/>
          <p:nvPr/>
        </p:nvSpPr>
        <p:spPr>
          <a:xfrm>
            <a:off x="1439950" y="992775"/>
            <a:ext cx="13553100" cy="3821100"/>
          </a:xfrm>
          <a:prstGeom prst="rect">
            <a:avLst/>
          </a:prstGeom>
          <a:noFill/>
          <a:ln>
            <a:noFill/>
          </a:ln>
        </p:spPr>
        <p:txBody>
          <a:bodyPr spcFirstLastPara="1" wrap="square" lIns="91425" tIns="91425" rIns="91425" bIns="91425" anchor="t" anchorCtr="0">
            <a:spAutoFit/>
          </a:bodyPr>
          <a:lstStyle/>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latin typeface="Calibri"/>
                <a:ea typeface="Calibri"/>
                <a:cs typeface="Calibri"/>
                <a:sym typeface="Calibri"/>
              </a:rPr>
              <a:t>Standardized country names across both datasets to ensure consistency</a:t>
            </a:r>
            <a:endParaRPr sz="3500" dirty="0">
              <a:solidFill>
                <a:schemeClr val="dk1"/>
              </a:solidFill>
              <a:latin typeface="Calibri"/>
              <a:ea typeface="Calibri"/>
              <a:cs typeface="Calibri"/>
              <a:sym typeface="Calibri"/>
            </a:endParaRPr>
          </a:p>
          <a:p>
            <a:pPr marL="457200" lvl="0" indent="0" algn="l" rtl="0">
              <a:lnSpc>
                <a:spcPct val="115000"/>
              </a:lnSpc>
              <a:spcBef>
                <a:spcPts val="0"/>
              </a:spcBef>
              <a:spcAft>
                <a:spcPts val="0"/>
              </a:spcAft>
              <a:buNone/>
            </a:pPr>
            <a:endParaRPr sz="3500" dirty="0">
              <a:solidFill>
                <a:schemeClr val="dk1"/>
              </a:solidFill>
              <a:latin typeface="Calibri"/>
              <a:ea typeface="Calibri"/>
              <a:cs typeface="Calibri"/>
              <a:sym typeface="Calibri"/>
            </a:endParaRPr>
          </a:p>
          <a:p>
            <a:pPr marL="457200" lvl="0" indent="-450850" algn="l" rtl="0">
              <a:lnSpc>
                <a:spcPct val="115000"/>
              </a:lnSpc>
              <a:spcBef>
                <a:spcPts val="0"/>
              </a:spcBef>
              <a:spcAft>
                <a:spcPts val="0"/>
              </a:spcAft>
              <a:buClr>
                <a:schemeClr val="dk1"/>
              </a:buClr>
              <a:buSzPts val="3500"/>
              <a:buFont typeface="Calibri"/>
              <a:buChar char="●"/>
            </a:pPr>
            <a:r>
              <a:rPr lang="en-US" sz="3500" dirty="0">
                <a:solidFill>
                  <a:schemeClr val="dk1"/>
                </a:solidFill>
                <a:latin typeface="Calibri"/>
                <a:ea typeface="Calibri"/>
                <a:cs typeface="Calibri"/>
                <a:sym typeface="Calibri"/>
              </a:rPr>
              <a:t>Removed 'Nigeria,' 'Ethiopia,' and 'Congo, Dem. Rep.' from the new 'population' table due to their absence in the World Energy Consumption dataset</a:t>
            </a:r>
            <a:endParaRPr sz="3500" dirty="0">
              <a:solidFill>
                <a:schemeClr val="dk1"/>
              </a:solidFill>
              <a:latin typeface="Calibri"/>
              <a:ea typeface="Calibri"/>
              <a:cs typeface="Calibri"/>
              <a:sym typeface="Calibri"/>
            </a:endParaRPr>
          </a:p>
        </p:txBody>
      </p:sp>
      <p:pic>
        <p:nvPicPr>
          <p:cNvPr id="3" name="Picture 2" descr="Image result for arrow with blue color annimated">
            <a:extLst>
              <a:ext uri="{FF2B5EF4-FFF2-40B4-BE49-F238E27FC236}">
                <a16:creationId xmlns:a16="http://schemas.microsoft.com/office/drawing/2014/main" id="{8491CDA5-8B9C-DFF5-3677-55E30402CB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962118" y="5780658"/>
            <a:ext cx="951027" cy="131928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dissolve">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dissolve">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7"/>
                                        </p:tgtEl>
                                        <p:attrNameLst>
                                          <p:attrName>style.visibility</p:attrName>
                                        </p:attrNameLst>
                                      </p:cBhvr>
                                      <p:to>
                                        <p:strVal val="visible"/>
                                      </p:to>
                                    </p:set>
                                    <p:animEffect transition="in" filter="dissolve">
                                      <p:cBhvr>
                                        <p:cTn id="2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4"/>
          <p:cNvSpPr txBox="1">
            <a:spLocks noGrp="1"/>
          </p:cNvSpPr>
          <p:nvPr>
            <p:ph type="body" idx="1"/>
          </p:nvPr>
        </p:nvSpPr>
        <p:spPr>
          <a:xfrm>
            <a:off x="1940550" y="1141662"/>
            <a:ext cx="14406900" cy="3386100"/>
          </a:xfrm>
          <a:prstGeom prst="rect">
            <a:avLst/>
          </a:prstGeom>
          <a:noFill/>
          <a:ln>
            <a:noFill/>
          </a:ln>
        </p:spPr>
        <p:txBody>
          <a:bodyPr spcFirstLastPara="1" wrap="square" lIns="91425" tIns="45700" rIns="91425" bIns="45700" anchor="t" anchorCtr="0">
            <a:normAutofit/>
          </a:bodyPr>
          <a:lstStyle/>
          <a:p>
            <a:pPr marL="342900" lvl="0" indent="-298450" algn="l" rtl="0">
              <a:lnSpc>
                <a:spcPct val="90000"/>
              </a:lnSpc>
              <a:spcBef>
                <a:spcPts val="0"/>
              </a:spcBef>
              <a:spcAft>
                <a:spcPts val="0"/>
              </a:spcAft>
              <a:buClr>
                <a:schemeClr val="dk1"/>
              </a:buClr>
              <a:buSzPts val="3500"/>
              <a:buFont typeface="Calibri"/>
              <a:buChar char="•"/>
            </a:pPr>
            <a:r>
              <a:rPr lang="en-US" sz="3500" dirty="0">
                <a:solidFill>
                  <a:schemeClr val="dk1"/>
                </a:solidFill>
              </a:rPr>
              <a:t>World Energy Consumption Data included the columns year, region, type of energy consumed and energy in exajoules. </a:t>
            </a:r>
            <a:endParaRPr sz="3500" dirty="0">
              <a:solidFill>
                <a:schemeClr val="dk1"/>
              </a:solidFill>
            </a:endParaRPr>
          </a:p>
          <a:p>
            <a:pPr marL="342900" lvl="0" indent="0" algn="l" rtl="0">
              <a:lnSpc>
                <a:spcPct val="90000"/>
              </a:lnSpc>
              <a:spcBef>
                <a:spcPts val="0"/>
              </a:spcBef>
              <a:spcAft>
                <a:spcPts val="0"/>
              </a:spcAft>
              <a:buNone/>
            </a:pPr>
            <a:endParaRPr sz="3500" dirty="0">
              <a:solidFill>
                <a:schemeClr val="dk1"/>
              </a:solidFill>
            </a:endParaRPr>
          </a:p>
          <a:p>
            <a:pPr marL="342900" lvl="0" indent="-298450" algn="l" rtl="0">
              <a:lnSpc>
                <a:spcPct val="100000"/>
              </a:lnSpc>
              <a:spcBef>
                <a:spcPts val="600"/>
              </a:spcBef>
              <a:spcAft>
                <a:spcPts val="0"/>
              </a:spcAft>
              <a:buClr>
                <a:schemeClr val="dk1"/>
              </a:buClr>
              <a:buSzPts val="3500"/>
              <a:buFont typeface="Calibri"/>
              <a:buChar char="•"/>
            </a:pPr>
            <a:r>
              <a:rPr lang="en-US" sz="3500" dirty="0">
                <a:solidFill>
                  <a:schemeClr val="dk1"/>
                </a:solidFill>
              </a:rPr>
              <a:t>Replaced the 0's with null value for energy column of </a:t>
            </a:r>
            <a:r>
              <a:rPr lang="en-US" sz="3500" dirty="0" err="1">
                <a:solidFill>
                  <a:schemeClr val="dk1"/>
                </a:solidFill>
              </a:rPr>
              <a:t>world_energy_consumption</a:t>
            </a:r>
            <a:r>
              <a:rPr lang="en-US" sz="3500" dirty="0">
                <a:solidFill>
                  <a:schemeClr val="dk1"/>
                </a:solidFill>
              </a:rPr>
              <a:t> table to prevent their inclusion in average calculations. </a:t>
            </a:r>
            <a:endParaRPr sz="3500" dirty="0">
              <a:solidFill>
                <a:schemeClr val="dk1"/>
              </a:solidFill>
            </a:endParaRPr>
          </a:p>
          <a:p>
            <a:pPr marL="0" marR="0" lvl="0" indent="0" algn="l" rtl="0">
              <a:lnSpc>
                <a:spcPct val="90000"/>
              </a:lnSpc>
              <a:spcBef>
                <a:spcPts val="0"/>
              </a:spcBef>
              <a:spcAft>
                <a:spcPts val="0"/>
              </a:spcAft>
              <a:buNone/>
            </a:pPr>
            <a:endParaRPr sz="3500" dirty="0">
              <a:solidFill>
                <a:schemeClr val="dk1"/>
              </a:solidFill>
            </a:endParaRPr>
          </a:p>
        </p:txBody>
      </p:sp>
      <p:pic>
        <p:nvPicPr>
          <p:cNvPr id="126" name="Google Shape;126;p4"/>
          <p:cNvPicPr preferRelativeResize="0"/>
          <p:nvPr/>
        </p:nvPicPr>
        <p:blipFill>
          <a:blip r:embed="rId4">
            <a:alphaModFix/>
          </a:blip>
          <a:stretch>
            <a:fillRect/>
          </a:stretch>
        </p:blipFill>
        <p:spPr>
          <a:xfrm>
            <a:off x="3374982" y="4971375"/>
            <a:ext cx="12300924" cy="3921750"/>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animEffect transition="in" filter="dissolve">
                                      <p:cBhvr>
                                        <p:cTn id="7" dur="500"/>
                                        <p:tgtEl>
                                          <p:spTgt spid="1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5">
                                            <p:txEl>
                                              <p:pRg st="2" end="2"/>
                                            </p:txEl>
                                          </p:spTgt>
                                        </p:tgtEl>
                                        <p:attrNameLst>
                                          <p:attrName>style.visibility</p:attrName>
                                        </p:attrNameLst>
                                      </p:cBhvr>
                                      <p:to>
                                        <p:strVal val="visible"/>
                                      </p:to>
                                    </p:set>
                                    <p:animEffect transition="in" filter="dissolve">
                                      <p:cBhvr>
                                        <p:cTn id="12" dur="500"/>
                                        <p:tgtEl>
                                          <p:spTgt spid="1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dissolve">
                                      <p:cBhvr>
                                        <p:cTn id="1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1.7|0.7|1.2|0.3|0.7|0.3|0.2|0.3|0.3"/>
</p:tagLst>
</file>

<file path=ppt/tags/tag10.xml><?xml version="1.0" encoding="utf-8"?>
<p:tagLst xmlns:a="http://schemas.openxmlformats.org/drawingml/2006/main" xmlns:r="http://schemas.openxmlformats.org/officeDocument/2006/relationships" xmlns:p="http://schemas.openxmlformats.org/presentationml/2006/main">
  <p:tag name="TIMING" val="|1.3|3|2.6|1.7"/>
</p:tagLst>
</file>

<file path=ppt/tags/tag11.xml><?xml version="1.0" encoding="utf-8"?>
<p:tagLst xmlns:a="http://schemas.openxmlformats.org/drawingml/2006/main" xmlns:r="http://schemas.openxmlformats.org/officeDocument/2006/relationships" xmlns:p="http://schemas.openxmlformats.org/presentationml/2006/main">
  <p:tag name="TIMING" val="|1.3|2.6"/>
</p:tagLst>
</file>

<file path=ppt/tags/tag12.xml><?xml version="1.0" encoding="utf-8"?>
<p:tagLst xmlns:a="http://schemas.openxmlformats.org/drawingml/2006/main" xmlns:r="http://schemas.openxmlformats.org/officeDocument/2006/relationships" xmlns:p="http://schemas.openxmlformats.org/presentationml/2006/main">
  <p:tag name="TIMING" val="|0.8|1.6"/>
</p:tagLst>
</file>

<file path=ppt/tags/tag13.xml><?xml version="1.0" encoding="utf-8"?>
<p:tagLst xmlns:a="http://schemas.openxmlformats.org/drawingml/2006/main" xmlns:r="http://schemas.openxmlformats.org/officeDocument/2006/relationships" xmlns:p="http://schemas.openxmlformats.org/presentationml/2006/main">
  <p:tag name="TIMING" val="|1.4|1.4|1.4|1.4|1.4"/>
</p:tagLst>
</file>

<file path=ppt/tags/tag14.xml><?xml version="1.0" encoding="utf-8"?>
<p:tagLst xmlns:a="http://schemas.openxmlformats.org/drawingml/2006/main" xmlns:r="http://schemas.openxmlformats.org/officeDocument/2006/relationships" xmlns:p="http://schemas.openxmlformats.org/presentationml/2006/main">
  <p:tag name="TIMING" val="|0|3.6|2.1"/>
</p:tagLst>
</file>

<file path=ppt/tags/tag15.xml><?xml version="1.0" encoding="utf-8"?>
<p:tagLst xmlns:a="http://schemas.openxmlformats.org/drawingml/2006/main" xmlns:r="http://schemas.openxmlformats.org/officeDocument/2006/relationships" xmlns:p="http://schemas.openxmlformats.org/presentationml/2006/main">
  <p:tag name="TIMING" val="|2.2|1.4|2.2"/>
</p:tagLst>
</file>

<file path=ppt/tags/tag16.xml><?xml version="1.0" encoding="utf-8"?>
<p:tagLst xmlns:a="http://schemas.openxmlformats.org/drawingml/2006/main" xmlns:r="http://schemas.openxmlformats.org/officeDocument/2006/relationships" xmlns:p="http://schemas.openxmlformats.org/presentationml/2006/main">
  <p:tag name="TIMING" val="|1.4|2.9|2.8|2.9|9.4|2.8|2.9"/>
</p:tagLst>
</file>

<file path=ppt/tags/tag17.xml><?xml version="1.0" encoding="utf-8"?>
<p:tagLst xmlns:a="http://schemas.openxmlformats.org/drawingml/2006/main" xmlns:r="http://schemas.openxmlformats.org/officeDocument/2006/relationships" xmlns:p="http://schemas.openxmlformats.org/presentationml/2006/main">
  <p:tag name="TIMING" val="|1.4|3.6|2.8|4.3|4.3"/>
</p:tagLst>
</file>

<file path=ppt/tags/tag18.xml><?xml version="1.0" encoding="utf-8"?>
<p:tagLst xmlns:a="http://schemas.openxmlformats.org/drawingml/2006/main" xmlns:r="http://schemas.openxmlformats.org/officeDocument/2006/relationships" xmlns:p="http://schemas.openxmlformats.org/presentationml/2006/main">
  <p:tag name="TIMING" val="|0.3|2.7|1|1|1.1"/>
</p:tagLst>
</file>

<file path=ppt/tags/tag19.xml><?xml version="1.0" encoding="utf-8"?>
<p:tagLst xmlns:a="http://schemas.openxmlformats.org/drawingml/2006/main" xmlns:r="http://schemas.openxmlformats.org/officeDocument/2006/relationships" xmlns:p="http://schemas.openxmlformats.org/presentationml/2006/main">
  <p:tag name="TIMING" val="|0.6|0.7"/>
</p:tagLst>
</file>

<file path=ppt/tags/tag2.xml><?xml version="1.0" encoding="utf-8"?>
<p:tagLst xmlns:a="http://schemas.openxmlformats.org/drawingml/2006/main" xmlns:r="http://schemas.openxmlformats.org/officeDocument/2006/relationships" xmlns:p="http://schemas.openxmlformats.org/presentationml/2006/main">
  <p:tag name="TIMING" val="|0.6|2.3|1.3|2.1|1.4"/>
</p:tagLst>
</file>

<file path=ppt/tags/tag20.xml><?xml version="1.0" encoding="utf-8"?>
<p:tagLst xmlns:a="http://schemas.openxmlformats.org/drawingml/2006/main" xmlns:r="http://schemas.openxmlformats.org/officeDocument/2006/relationships" xmlns:p="http://schemas.openxmlformats.org/presentationml/2006/main">
  <p:tag name="TIMING" val="|0.6|1|1.4|1.7|1.6|1.9"/>
</p:tagLst>
</file>

<file path=ppt/tags/tag21.xml><?xml version="1.0" encoding="utf-8"?>
<p:tagLst xmlns:a="http://schemas.openxmlformats.org/drawingml/2006/main" xmlns:r="http://schemas.openxmlformats.org/officeDocument/2006/relationships" xmlns:p="http://schemas.openxmlformats.org/presentationml/2006/main">
  <p:tag name="TIMING" val="|0.8|0.9|1.2|1.1|1.7"/>
</p:tagLst>
</file>

<file path=ppt/tags/tag22.xml><?xml version="1.0" encoding="utf-8"?>
<p:tagLst xmlns:a="http://schemas.openxmlformats.org/drawingml/2006/main" xmlns:r="http://schemas.openxmlformats.org/officeDocument/2006/relationships" xmlns:p="http://schemas.openxmlformats.org/presentationml/2006/main">
  <p:tag name="TIMING" val="|0.7|1.1"/>
</p:tagLst>
</file>

<file path=ppt/tags/tag3.xml><?xml version="1.0" encoding="utf-8"?>
<p:tagLst xmlns:a="http://schemas.openxmlformats.org/drawingml/2006/main" xmlns:r="http://schemas.openxmlformats.org/officeDocument/2006/relationships" xmlns:p="http://schemas.openxmlformats.org/presentationml/2006/main">
  <p:tag name="TIMING" val="|1.6|1|1.2|0.7|1"/>
</p:tagLst>
</file>

<file path=ppt/tags/tag4.xml><?xml version="1.0" encoding="utf-8"?>
<p:tagLst xmlns:a="http://schemas.openxmlformats.org/drawingml/2006/main" xmlns:r="http://schemas.openxmlformats.org/officeDocument/2006/relationships" xmlns:p="http://schemas.openxmlformats.org/presentationml/2006/main">
  <p:tag name="TIMING" val="|2.2|0.7|1"/>
</p:tagLst>
</file>

<file path=ppt/tags/tag5.xml><?xml version="1.0" encoding="utf-8"?>
<p:tagLst xmlns:a="http://schemas.openxmlformats.org/drawingml/2006/main" xmlns:r="http://schemas.openxmlformats.org/officeDocument/2006/relationships" xmlns:p="http://schemas.openxmlformats.org/presentationml/2006/main">
  <p:tag name="TIMING" val="|1.5|1.1|2.6"/>
</p:tagLst>
</file>

<file path=ppt/tags/tag6.xml><?xml version="1.0" encoding="utf-8"?>
<p:tagLst xmlns:a="http://schemas.openxmlformats.org/drawingml/2006/main" xmlns:r="http://schemas.openxmlformats.org/officeDocument/2006/relationships" xmlns:p="http://schemas.openxmlformats.org/presentationml/2006/main">
  <p:tag name="TIMING" val="|1.3|6.7|1.7|4.2"/>
</p:tagLst>
</file>

<file path=ppt/tags/tag7.xml><?xml version="1.0" encoding="utf-8"?>
<p:tagLst xmlns:a="http://schemas.openxmlformats.org/drawingml/2006/main" xmlns:r="http://schemas.openxmlformats.org/officeDocument/2006/relationships" xmlns:p="http://schemas.openxmlformats.org/presentationml/2006/main">
  <p:tag name="TIMING" val="|1.6|5.7|2.4|4.9"/>
</p:tagLst>
</file>

<file path=ppt/tags/tag8.xml><?xml version="1.0" encoding="utf-8"?>
<p:tagLst xmlns:a="http://schemas.openxmlformats.org/drawingml/2006/main" xmlns:r="http://schemas.openxmlformats.org/officeDocument/2006/relationships" xmlns:p="http://schemas.openxmlformats.org/presentationml/2006/main">
  <p:tag name="TIMING" val="|2.3|1.8|3.9"/>
</p:tagLst>
</file>

<file path=ppt/tags/tag9.xml><?xml version="1.0" encoding="utf-8"?>
<p:tagLst xmlns:a="http://schemas.openxmlformats.org/drawingml/2006/main" xmlns:r="http://schemas.openxmlformats.org/officeDocument/2006/relationships" xmlns:p="http://schemas.openxmlformats.org/presentationml/2006/main">
  <p:tag name="TIMING" val="|1|2.3|1.9"/>
</p:tagLst>
</file>

<file path=ppt/theme/theme1.xml><?xml version="1.0" encoding="utf-8"?>
<a:theme xmlns:a="http://schemas.openxmlformats.org/drawingml/2006/main" name="Office Theme">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TotalTime>
  <Words>2179</Words>
  <Application>Microsoft Office PowerPoint</Application>
  <PresentationFormat>Custom</PresentationFormat>
  <Paragraphs>106</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Verdana</vt:lpstr>
      <vt:lpstr>Office Theme</vt:lpstr>
      <vt:lpstr>PowerPoint Presentation</vt:lpstr>
      <vt:lpstr>PowerPoint Presentation</vt:lpstr>
      <vt:lpstr>Data Source</vt:lpstr>
      <vt:lpstr>Problem Statements</vt:lpstr>
      <vt:lpstr>Data Cleaning and Exploration</vt:lpstr>
      <vt:lpstr>PowerPoint Presentation</vt:lpstr>
      <vt:lpstr>PowerPoint Presentation</vt:lpstr>
      <vt:lpstr>PowerPoint Presentation</vt:lpstr>
      <vt:lpstr>PowerPoint Presentation</vt:lpstr>
      <vt:lpstr>PowerPoint Presentation</vt:lpstr>
      <vt:lpstr>PowerPoint Presentation</vt:lpstr>
      <vt:lpstr>DATA ANALYSIS</vt:lpstr>
      <vt:lpstr>PowerPoint Presentation</vt:lpstr>
      <vt:lpstr>PowerPoint Presentation</vt:lpstr>
      <vt:lpstr>No correlation found between population and energy consumption for 4 countries i.e., 23.5% of the data.</vt:lpstr>
      <vt:lpstr>PowerPoint Presentation</vt:lpstr>
      <vt:lpstr>PowerPoint Presentation</vt:lpstr>
      <vt:lpstr>PowerPoint Presentation</vt:lpstr>
      <vt:lpstr>PowerPoint Presentation</vt:lpstr>
      <vt:lpstr>Conclusion</vt:lpstr>
      <vt:lpstr>Key Features of the Framework</vt:lpstr>
      <vt:lpstr>Future Research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Rehm</dc:creator>
  <cp:lastModifiedBy>Niharika b</cp:lastModifiedBy>
  <cp:revision>23</cp:revision>
  <dcterms:created xsi:type="dcterms:W3CDTF">2023-09-27T19:24:45Z</dcterms:created>
  <dcterms:modified xsi:type="dcterms:W3CDTF">2024-05-24T20:38:44Z</dcterms:modified>
</cp:coreProperties>
</file>